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2"/>
  </p:notesMasterIdLst>
  <p:sldIdLst>
    <p:sldId id="426" r:id="rId3"/>
    <p:sldId id="395" r:id="rId4"/>
    <p:sldId id="396" r:id="rId5"/>
    <p:sldId id="397" r:id="rId6"/>
    <p:sldId id="398" r:id="rId7"/>
    <p:sldId id="399" r:id="rId8"/>
    <p:sldId id="400" r:id="rId9"/>
    <p:sldId id="401" r:id="rId10"/>
    <p:sldId id="402" r:id="rId11"/>
    <p:sldId id="403" r:id="rId12"/>
    <p:sldId id="404" r:id="rId13"/>
    <p:sldId id="405" r:id="rId14"/>
    <p:sldId id="406" r:id="rId15"/>
    <p:sldId id="407" r:id="rId16"/>
    <p:sldId id="408" r:id="rId17"/>
    <p:sldId id="409" r:id="rId18"/>
    <p:sldId id="411" r:id="rId19"/>
    <p:sldId id="410" r:id="rId20"/>
    <p:sldId id="412" r:id="rId21"/>
    <p:sldId id="427" r:id="rId22"/>
    <p:sldId id="428" r:id="rId23"/>
    <p:sldId id="413" r:id="rId24"/>
    <p:sldId id="414" r:id="rId25"/>
    <p:sldId id="309" r:id="rId26"/>
    <p:sldId id="420" r:id="rId27"/>
    <p:sldId id="422" r:id="rId28"/>
    <p:sldId id="368" r:id="rId29"/>
    <p:sldId id="425" r:id="rId30"/>
    <p:sldId id="267" r:id="rId31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3429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685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0287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A0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819" autoAdjust="0"/>
    <p:restoredTop sz="87367" autoAdjust="0"/>
  </p:normalViewPr>
  <p:slideViewPr>
    <p:cSldViewPr>
      <p:cViewPr varScale="1">
        <p:scale>
          <a:sx n="125" d="100"/>
          <a:sy n="125" d="100"/>
        </p:scale>
        <p:origin x="560" y="176"/>
      </p:cViewPr>
      <p:guideLst>
        <p:guide orient="horz" pos="1620"/>
        <p:guide pos="6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5AD4539-F3A8-1A46-9D98-367A60C5BE2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52CE01-406A-6B48-B1F1-BA3F9519A03C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902E08C-DBE4-7148-A414-2A19542BC41A}" type="datetimeFigureOut">
              <a:rPr lang="en-GB"/>
              <a:pPr>
                <a:defRPr/>
              </a:pPr>
              <a:t>14/02/2023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9B26B43F-31B4-754C-9D2E-A96461FD3F6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4B420F56-5F34-7847-BB09-13D90FFB9C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47666F-3A33-4B4D-A0D4-D24F01F27E7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6C0239-56E6-F941-87D1-7E74F6F0093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6FF65036-3491-FE44-A515-E507FD9E19A5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F65036-3491-FE44-A515-E507FD9E19A5}" type="slidenum">
              <a:rPr lang="en-GB" altLang="en-US" smtClean="0"/>
              <a:pPr/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152365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F65036-3491-FE44-A515-E507FD9E19A5}" type="slidenum">
              <a:rPr lang="en-GB" altLang="en-US" smtClean="0"/>
              <a:pPr/>
              <a:t>22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85877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F65036-3491-FE44-A515-E507FD9E19A5}" type="slidenum">
              <a:rPr lang="en-GB" altLang="en-US" smtClean="0"/>
              <a:pPr/>
              <a:t>25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76355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F65036-3491-FE44-A515-E507FD9E19A5}" type="slidenum">
              <a:rPr lang="en-GB" altLang="en-US" smtClean="0"/>
              <a:pPr/>
              <a:t>28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981050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1: 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167595"/>
            <a:ext cx="8208912" cy="757907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139702"/>
            <a:ext cx="8208912" cy="54006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200">
                <a:solidFill>
                  <a:srgbClr val="666666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9197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8: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7058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ide 9: discu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167595"/>
            <a:ext cx="8208912" cy="757907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139702"/>
            <a:ext cx="8208912" cy="54006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200">
                <a:solidFill>
                  <a:srgbClr val="666666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3679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9: discu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167595"/>
            <a:ext cx="8208912" cy="757907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139702"/>
            <a:ext cx="8208912" cy="54006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200">
                <a:solidFill>
                  <a:srgbClr val="666666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3577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3: text using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8425184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2621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2: 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8425184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274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3: text using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8425184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679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4: smaller text using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8425184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524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5: text with bullet points &amp;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E0268C6-5562-F941-A8E2-EE92F10559E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233741" y="2745581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1" y="1383509"/>
            <a:ext cx="5400847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7321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6: text with bullet points &amp;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1" y="1383509"/>
            <a:ext cx="5400847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171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7: imag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9319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7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>
            <a:extLst>
              <a:ext uri="{FF2B5EF4-FFF2-40B4-BE49-F238E27FC236}">
                <a16:creationId xmlns:a16="http://schemas.microsoft.com/office/drawing/2014/main" id="{267495C0-927B-1748-A4A6-A394FE8B1CF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4"/>
            <a:ext cx="9144000" cy="5145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40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>
            <a:extLst>
              <a:ext uri="{FF2B5EF4-FFF2-40B4-BE49-F238E27FC236}">
                <a16:creationId xmlns:a16="http://schemas.microsoft.com/office/drawing/2014/main" id="{1E2778B8-AF6E-EE4F-A6D8-300865FE8B9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2384"/>
            <a:ext cx="9134475" cy="514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8" r:id="rId4"/>
    <p:sldLayoutId id="2147483735" r:id="rId5"/>
    <p:sldLayoutId id="2147483736" r:id="rId6"/>
    <p:sldLayoutId id="2147483737" r:id="rId7"/>
    <p:sldLayoutId id="2147483741" r:id="rId8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3BB1C23-374A-A141-B49C-62B60F3C49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2129815"/>
            <a:ext cx="8208912" cy="757907"/>
          </a:xfrm>
        </p:spPr>
        <p:txBody>
          <a:bodyPr/>
          <a:lstStyle/>
          <a:p>
            <a:r>
              <a:rPr lang="en-GB" b="1" dirty="0"/>
              <a:t>Part 2</a:t>
            </a:r>
          </a:p>
        </p:txBody>
      </p:sp>
      <p:sp>
        <p:nvSpPr>
          <p:cNvPr id="7" name="Subtitle 4">
            <a:extLst>
              <a:ext uri="{FF2B5EF4-FFF2-40B4-BE49-F238E27FC236}">
                <a16:creationId xmlns:a16="http://schemas.microsoft.com/office/drawing/2014/main" id="{C44C9C24-F937-6548-9035-B931AC514300}"/>
              </a:ext>
            </a:extLst>
          </p:cNvPr>
          <p:cNvSpPr txBox="1">
            <a:spLocks/>
          </p:cNvSpPr>
          <p:nvPr/>
        </p:nvSpPr>
        <p:spPr>
          <a:xfrm>
            <a:off x="467544" y="3552242"/>
            <a:ext cx="8208912" cy="540060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3429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287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tx1"/>
                </a:solidFill>
              </a:rPr>
              <a:t>Friedman’s ANOVA</a:t>
            </a:r>
          </a:p>
          <a:p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8" name="Subtitle 4">
            <a:extLst>
              <a:ext uri="{FF2B5EF4-FFF2-40B4-BE49-F238E27FC236}">
                <a16:creationId xmlns:a16="http://schemas.microsoft.com/office/drawing/2014/main" id="{171AEABA-0524-EF42-BDCC-1CD8BEF8C9D1}"/>
              </a:ext>
            </a:extLst>
          </p:cNvPr>
          <p:cNvSpPr txBox="1">
            <a:spLocks/>
          </p:cNvSpPr>
          <p:nvPr/>
        </p:nvSpPr>
        <p:spPr>
          <a:xfrm>
            <a:off x="467544" y="2949952"/>
            <a:ext cx="8208912" cy="540060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3429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287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tx1"/>
                </a:solidFill>
              </a:rPr>
              <a:t>Assessing normality with more than two repeated measures</a:t>
            </a:r>
          </a:p>
          <a:p>
            <a:endParaRPr lang="en-GB" sz="2000" b="1" dirty="0">
              <a:solidFill>
                <a:schemeClr val="tx1"/>
              </a:solidFill>
            </a:endParaRPr>
          </a:p>
          <a:p>
            <a:endParaRPr lang="en-GB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8499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D8B7E253-F7CC-1A42-AEA4-6B3D9E8CDF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411510"/>
            <a:ext cx="8064896" cy="864096"/>
          </a:xfrm>
        </p:spPr>
        <p:txBody>
          <a:bodyPr/>
          <a:lstStyle/>
          <a:p>
            <a:r>
              <a:rPr lang="en-GB" dirty="0"/>
              <a:t>Friedman’s ANOVA</a:t>
            </a:r>
            <a:br>
              <a:rPr lang="en-GB" dirty="0"/>
            </a:br>
            <a:r>
              <a:rPr lang="en-GB" sz="2000" dirty="0"/>
              <a:t>Step 3: Use these values to calculate the test statistic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A146665-85D9-A24E-9DA4-C2F2EDF40F27}"/>
                  </a:ext>
                </a:extLst>
              </p:cNvPr>
              <p:cNvSpPr txBox="1"/>
              <p:nvPr/>
            </p:nvSpPr>
            <p:spPr>
              <a:xfrm>
                <a:off x="1134053" y="1658493"/>
                <a:ext cx="7313349" cy="73738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GB" sz="3000" b="0" i="1" smtClean="0"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begChr m:val="["/>
                        <m:endChr m:val="]"/>
                        <m:ctrlPr>
                          <a:rPr lang="en-GB" sz="3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GB" sz="3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3000" b="0" i="1" smtClean="0">
                                <a:latin typeface="Cambria Math" panose="02040503050406030204" pitchFamily="18" charset="0"/>
                              </a:rPr>
                              <m:t>12</m:t>
                            </m:r>
                          </m:num>
                          <m:den>
                            <m:r>
                              <a:rPr lang="en-GB" sz="3000" b="0" i="1" smtClean="0">
                                <a:latin typeface="Cambria Math" panose="02040503050406030204" pitchFamily="18" charset="0"/>
                              </a:rPr>
                              <m:t>𝑁𝑘</m:t>
                            </m:r>
                            <m:r>
                              <a:rPr lang="en-GB" sz="3000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GB" sz="30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GB" sz="3000" b="0" i="1" smtClean="0">
                                <a:latin typeface="Cambria Math" panose="02040503050406030204" pitchFamily="18" charset="0"/>
                              </a:rPr>
                              <m:t>+1)</m:t>
                            </m:r>
                          </m:den>
                        </m:f>
                      </m:e>
                    </m:d>
                    <m:d>
                      <m:dPr>
                        <m:ctrlPr>
                          <a:rPr lang="en-GB" sz="3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GB" sz="30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3000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GB" sz="3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GB" sz="3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en-GB" sz="30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30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GB" sz="3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GB" sz="3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+ …+</m:t>
                        </m:r>
                        <m:sSubSup>
                          <m:sSubSupPr>
                            <m:ctrlPr>
                              <a:rPr lang="en-GB" sz="30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30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GB" sz="30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  <m:sup>
                            <m:r>
                              <a:rPr lang="en-GB" sz="3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d>
                  </m:oMath>
                </a14:m>
                <a:r>
                  <a:rPr lang="en-GB" sz="3000" dirty="0"/>
                  <a:t> - 3</a:t>
                </a:r>
                <a:r>
                  <a:rPr lang="en-GB" sz="3000" i="1" dirty="0"/>
                  <a:t>N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3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e>
                    </m:d>
                  </m:oMath>
                </a14:m>
                <a:endParaRPr lang="en-GB" sz="30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A146665-85D9-A24E-9DA4-C2F2EDF40F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4053" y="1658493"/>
                <a:ext cx="7313349" cy="737381"/>
              </a:xfrm>
              <a:prstGeom prst="rect">
                <a:avLst/>
              </a:prstGeom>
              <a:blipFill>
                <a:blip r:embed="rId2"/>
                <a:stretch>
                  <a:fillRect l="-693" b="-1864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9F0AB1F-4196-6F48-9583-57E190FB8D79}"/>
                  </a:ext>
                </a:extLst>
              </p:cNvPr>
              <p:cNvSpPr txBox="1"/>
              <p:nvPr/>
            </p:nvSpPr>
            <p:spPr>
              <a:xfrm>
                <a:off x="1134053" y="3757757"/>
                <a:ext cx="6947031" cy="73738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3000" b="0" dirty="0"/>
                  <a:t>=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GB" sz="3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GB" sz="3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3000" b="0" i="1" smtClean="0">
                                <a:latin typeface="Cambria Math" panose="02040503050406030204" pitchFamily="18" charset="0"/>
                              </a:rPr>
                              <m:t>12</m:t>
                            </m:r>
                          </m:num>
                          <m:den>
                            <m:r>
                              <a:rPr lang="en-GB" sz="3000" b="0" i="1" smtClean="0">
                                <a:latin typeface="Cambria Math" panose="02040503050406030204" pitchFamily="18" charset="0"/>
                              </a:rPr>
                              <m:t>(7∗3)(3+1)</m:t>
                            </m:r>
                          </m:den>
                        </m:f>
                      </m:e>
                    </m:d>
                    <m:d>
                      <m:dPr>
                        <m:ctrlPr>
                          <a:rPr lang="en-GB" sz="3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20</m:t>
                        </m:r>
                        <m:r>
                          <a:rPr lang="en-GB" sz="3000" b="0" i="1" baseline="30000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+12</m:t>
                        </m:r>
                        <m:r>
                          <a:rPr lang="en-GB" sz="3000" i="1" baseline="3000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+10</m:t>
                        </m:r>
                        <m:r>
                          <a:rPr lang="en-GB" sz="3000" i="1" baseline="3000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d>
                  </m:oMath>
                </a14:m>
                <a:r>
                  <a:rPr lang="en-GB" sz="3000" dirty="0"/>
                  <a:t> - (3*7)(3+1)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9F0AB1F-4196-6F48-9583-57E190FB8D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4053" y="3757757"/>
                <a:ext cx="6947031" cy="737381"/>
              </a:xfrm>
              <a:prstGeom prst="rect">
                <a:avLst/>
              </a:prstGeom>
              <a:blipFill>
                <a:blip r:embed="rId3"/>
                <a:stretch>
                  <a:fillRect l="-2920" r="-2737" b="-1864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8BACB40F-2B73-1149-B468-3A6B6B56C99F}"/>
              </a:ext>
            </a:extLst>
          </p:cNvPr>
          <p:cNvSpPr/>
          <p:nvPr/>
        </p:nvSpPr>
        <p:spPr>
          <a:xfrm>
            <a:off x="383849" y="2836295"/>
            <a:ext cx="4620199" cy="46692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Replace the statistical letters with numbers</a:t>
            </a:r>
          </a:p>
        </p:txBody>
      </p:sp>
    </p:spTree>
    <p:extLst>
      <p:ext uri="{BB962C8B-B14F-4D97-AF65-F5344CB8AC3E}">
        <p14:creationId xmlns:p14="http://schemas.microsoft.com/office/powerpoint/2010/main" val="184963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D8B7E253-F7CC-1A42-AEA4-6B3D9E8CDF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411510"/>
            <a:ext cx="8064896" cy="864096"/>
          </a:xfrm>
        </p:spPr>
        <p:txBody>
          <a:bodyPr/>
          <a:lstStyle/>
          <a:p>
            <a:r>
              <a:rPr lang="en-GB" dirty="0"/>
              <a:t>Friedman’s ANOVA</a:t>
            </a:r>
            <a:br>
              <a:rPr lang="en-GB" dirty="0"/>
            </a:br>
            <a:r>
              <a:rPr lang="en-GB" sz="2000" dirty="0"/>
              <a:t>Step 3: Use these values to calculate the test statistic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9F0AB1F-4196-6F48-9583-57E190FB8D79}"/>
                  </a:ext>
                </a:extLst>
              </p:cNvPr>
              <p:cNvSpPr txBox="1"/>
              <p:nvPr/>
            </p:nvSpPr>
            <p:spPr>
              <a:xfrm>
                <a:off x="998553" y="1490131"/>
                <a:ext cx="7146893" cy="73738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GB" sz="3000" b="0" i="1" smtClean="0"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begChr m:val="["/>
                        <m:endChr m:val="]"/>
                        <m:ctrlPr>
                          <a:rPr lang="en-GB" sz="3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GB" sz="3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3000" b="0" i="1" smtClean="0">
                                <a:latin typeface="Cambria Math" panose="02040503050406030204" pitchFamily="18" charset="0"/>
                              </a:rPr>
                              <m:t>12</m:t>
                            </m:r>
                          </m:num>
                          <m:den>
                            <m:r>
                              <a:rPr lang="en-GB" sz="3000" b="0" i="1" smtClean="0">
                                <a:latin typeface="Cambria Math" panose="02040503050406030204" pitchFamily="18" charset="0"/>
                              </a:rPr>
                              <m:t>(7∗3)(3+1)</m:t>
                            </m:r>
                          </m:den>
                        </m:f>
                      </m:e>
                    </m:d>
                    <m:d>
                      <m:dPr>
                        <m:ctrlPr>
                          <a:rPr lang="en-GB" sz="3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20</m:t>
                        </m:r>
                        <m:r>
                          <a:rPr lang="en-GB" sz="3000" b="0" i="1" baseline="30000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+12</m:t>
                        </m:r>
                        <m:r>
                          <a:rPr lang="en-GB" sz="3000" i="1" baseline="3000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+10</m:t>
                        </m:r>
                        <m:r>
                          <a:rPr lang="en-GB" sz="3000" i="1" baseline="3000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d>
                  </m:oMath>
                </a14:m>
                <a:r>
                  <a:rPr lang="en-GB" sz="3000" dirty="0"/>
                  <a:t> - (3*7)(3+1)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9F0AB1F-4196-6F48-9583-57E190FB8D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8553" y="1490131"/>
                <a:ext cx="7146893" cy="737381"/>
              </a:xfrm>
              <a:prstGeom prst="rect">
                <a:avLst/>
              </a:prstGeom>
              <a:blipFill>
                <a:blip r:embed="rId2"/>
                <a:stretch>
                  <a:fillRect l="-709" r="-2837" b="-1864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36198D5-0D39-7742-BEF3-3288DDDF6C01}"/>
                  </a:ext>
                </a:extLst>
              </p:cNvPr>
              <p:cNvSpPr txBox="1"/>
              <p:nvPr/>
            </p:nvSpPr>
            <p:spPr>
              <a:xfrm>
                <a:off x="395536" y="3745210"/>
                <a:ext cx="8150000" cy="74430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3000" b="0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3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num>
                      <m:den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84</m:t>
                        </m:r>
                      </m:den>
                    </m:f>
                    <m:d>
                      <m:dPr>
                        <m:ctrlPr>
                          <a:rPr lang="en-GB" sz="3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400+144+100</m:t>
                        </m:r>
                      </m:e>
                    </m:d>
                  </m:oMath>
                </a14:m>
                <a:r>
                  <a:rPr lang="en-GB" sz="3000" dirty="0"/>
                  <a:t> - 84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36198D5-0D39-7742-BEF3-3288DDDF6C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3745210"/>
                <a:ext cx="8150000" cy="744306"/>
              </a:xfrm>
              <a:prstGeom prst="rect">
                <a:avLst/>
              </a:prstGeom>
              <a:blipFill>
                <a:blip r:embed="rId3"/>
                <a:stretch>
                  <a:fillRect b="-11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89595695-9757-5F48-823A-9CF6A6DB440B}"/>
              </a:ext>
            </a:extLst>
          </p:cNvPr>
          <p:cNvSpPr/>
          <p:nvPr/>
        </p:nvSpPr>
        <p:spPr>
          <a:xfrm>
            <a:off x="2438214" y="2752900"/>
            <a:ext cx="1434232" cy="46692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20*20 = 400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B45B0E3-A049-7F47-A260-197202287EB6}"/>
              </a:ext>
            </a:extLst>
          </p:cNvPr>
          <p:cNvCxnSpPr>
            <a:cxnSpLocks/>
          </p:cNvCxnSpPr>
          <p:nvPr/>
        </p:nvCxnSpPr>
        <p:spPr>
          <a:xfrm flipV="1">
            <a:off x="1274176" y="2247489"/>
            <a:ext cx="1017914" cy="505411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DC3B9991-AB68-AC4C-9499-129BF60F222A}"/>
              </a:ext>
            </a:extLst>
          </p:cNvPr>
          <p:cNvSpPr/>
          <p:nvPr/>
        </p:nvSpPr>
        <p:spPr>
          <a:xfrm>
            <a:off x="186470" y="2742234"/>
            <a:ext cx="2105620" cy="46692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(7*3)*(3+1) = 84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6071D92-84DA-FA4C-9C48-8BA847D4EB5E}"/>
              </a:ext>
            </a:extLst>
          </p:cNvPr>
          <p:cNvCxnSpPr>
            <a:cxnSpLocks/>
          </p:cNvCxnSpPr>
          <p:nvPr/>
        </p:nvCxnSpPr>
        <p:spPr>
          <a:xfrm flipV="1">
            <a:off x="3223142" y="1998696"/>
            <a:ext cx="342273" cy="785226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C770BA5-C369-194F-8CAA-421845B3A83D}"/>
              </a:ext>
            </a:extLst>
          </p:cNvPr>
          <p:cNvCxnSpPr>
            <a:cxnSpLocks/>
          </p:cNvCxnSpPr>
          <p:nvPr/>
        </p:nvCxnSpPr>
        <p:spPr>
          <a:xfrm flipV="1">
            <a:off x="4640345" y="2092260"/>
            <a:ext cx="95341" cy="785226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0C5C4DB7-0F14-6A47-9879-B1EB04C3B184}"/>
              </a:ext>
            </a:extLst>
          </p:cNvPr>
          <p:cNvSpPr/>
          <p:nvPr/>
        </p:nvSpPr>
        <p:spPr>
          <a:xfrm>
            <a:off x="4018570" y="2752900"/>
            <a:ext cx="1560016" cy="46692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12*12 = 144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D6FC655-5D0F-BF40-987F-F2B1C798CD35}"/>
              </a:ext>
            </a:extLst>
          </p:cNvPr>
          <p:cNvCxnSpPr>
            <a:cxnSpLocks/>
          </p:cNvCxnSpPr>
          <p:nvPr/>
        </p:nvCxnSpPr>
        <p:spPr>
          <a:xfrm flipH="1" flipV="1">
            <a:off x="5760044" y="2092260"/>
            <a:ext cx="208287" cy="894101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D7F8FDAC-4AB0-6F45-86A0-F5251D1F7234}"/>
              </a:ext>
            </a:extLst>
          </p:cNvPr>
          <p:cNvSpPr/>
          <p:nvPr/>
        </p:nvSpPr>
        <p:spPr>
          <a:xfrm>
            <a:off x="5641478" y="2752900"/>
            <a:ext cx="1434232" cy="46692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10*10 = 100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D810509-15FE-0D46-B856-0CFCAAC8FF8B}"/>
              </a:ext>
            </a:extLst>
          </p:cNvPr>
          <p:cNvCxnSpPr>
            <a:cxnSpLocks/>
          </p:cNvCxnSpPr>
          <p:nvPr/>
        </p:nvCxnSpPr>
        <p:spPr>
          <a:xfrm flipH="1" flipV="1">
            <a:off x="7291465" y="2118494"/>
            <a:ext cx="208287" cy="894101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0F2EB191-48BC-9C4D-9567-AF4994AF89AF}"/>
              </a:ext>
            </a:extLst>
          </p:cNvPr>
          <p:cNvSpPr/>
          <p:nvPr/>
        </p:nvSpPr>
        <p:spPr>
          <a:xfrm>
            <a:off x="7138602" y="2742234"/>
            <a:ext cx="1835696" cy="46692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(3*7)*(3+1) = 84</a:t>
            </a:r>
          </a:p>
        </p:txBody>
      </p:sp>
    </p:spTree>
    <p:extLst>
      <p:ext uri="{BB962C8B-B14F-4D97-AF65-F5344CB8AC3E}">
        <p14:creationId xmlns:p14="http://schemas.microsoft.com/office/powerpoint/2010/main" val="1941728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 animBg="1"/>
      <p:bldP spid="12" grpId="0" animBg="1"/>
      <p:bldP spid="17" grpId="0" animBg="1"/>
      <p:bldP spid="15" grpId="0" animBg="1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D8B7E253-F7CC-1A42-AEA4-6B3D9E8CDF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411510"/>
            <a:ext cx="8064896" cy="864096"/>
          </a:xfrm>
        </p:spPr>
        <p:txBody>
          <a:bodyPr/>
          <a:lstStyle/>
          <a:p>
            <a:r>
              <a:rPr lang="en-GB" dirty="0"/>
              <a:t>Friedman’s ANOVA</a:t>
            </a:r>
            <a:br>
              <a:rPr lang="en-GB" dirty="0"/>
            </a:br>
            <a:r>
              <a:rPr lang="en-GB" sz="2000" dirty="0"/>
              <a:t>Step 3: Use these values to calculate the test statistic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DFD1D1A-642E-0742-A60E-8D26443E0B9A}"/>
                  </a:ext>
                </a:extLst>
              </p:cNvPr>
              <p:cNvSpPr txBox="1"/>
              <p:nvPr/>
            </p:nvSpPr>
            <p:spPr>
              <a:xfrm>
                <a:off x="288017" y="3437625"/>
                <a:ext cx="8150000" cy="7484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GB" sz="3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3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3000" i="1">
                            <a:latin typeface="Cambria Math" panose="02040503050406030204" pitchFamily="18" charset="0"/>
                          </a:rPr>
                          <m:t>12</m:t>
                        </m:r>
                      </m:num>
                      <m:den>
                        <m:r>
                          <a:rPr lang="en-GB" sz="3000" i="1">
                            <a:latin typeface="Cambria Math" panose="02040503050406030204" pitchFamily="18" charset="0"/>
                          </a:rPr>
                          <m:t>84</m:t>
                        </m:r>
                      </m:den>
                    </m:f>
                    <m:r>
                      <a:rPr lang="en-GB" sz="3000" b="0" i="1" smtClean="0">
                        <a:latin typeface="Cambria Math" panose="02040503050406030204" pitchFamily="18" charset="0"/>
                      </a:rPr>
                      <m:t>(644)</m:t>
                    </m:r>
                  </m:oMath>
                </a14:m>
                <a:r>
                  <a:rPr lang="en-GB" sz="3000" dirty="0"/>
                  <a:t> - 84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DFD1D1A-642E-0742-A60E-8D26443E0B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17" y="3437625"/>
                <a:ext cx="8150000" cy="748410"/>
              </a:xfrm>
              <a:prstGeom prst="rect">
                <a:avLst/>
              </a:prstGeom>
              <a:blipFill>
                <a:blip r:embed="rId2"/>
                <a:stretch>
                  <a:fillRect b="-11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41C41B3D-E96C-9641-9D39-CB2FDD5720E0}"/>
              </a:ext>
            </a:extLst>
          </p:cNvPr>
          <p:cNvSpPr/>
          <p:nvPr/>
        </p:nvSpPr>
        <p:spPr>
          <a:xfrm>
            <a:off x="1475656" y="2495354"/>
            <a:ext cx="2520280" cy="46692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400 + 144 + 100 = 644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F3AA20C-5C9C-6041-A3C6-775AABC79254}"/>
                  </a:ext>
                </a:extLst>
              </p:cNvPr>
              <p:cNvSpPr txBox="1"/>
              <p:nvPr/>
            </p:nvSpPr>
            <p:spPr>
              <a:xfrm>
                <a:off x="683568" y="1302225"/>
                <a:ext cx="8150000" cy="74430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3000" b="0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3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num>
                      <m:den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84</m:t>
                        </m:r>
                      </m:den>
                    </m:f>
                    <m:d>
                      <m:dPr>
                        <m:ctrlPr>
                          <a:rPr lang="en-GB" sz="3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400+144+100</m:t>
                        </m:r>
                      </m:e>
                    </m:d>
                  </m:oMath>
                </a14:m>
                <a:r>
                  <a:rPr lang="en-GB" sz="3000" dirty="0"/>
                  <a:t> - 84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F3AA20C-5C9C-6041-A3C6-775AABC792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1302225"/>
                <a:ext cx="8150000" cy="744306"/>
              </a:xfrm>
              <a:prstGeom prst="rect">
                <a:avLst/>
              </a:prstGeom>
              <a:blipFill>
                <a:blip r:embed="rId3"/>
                <a:stretch>
                  <a:fillRect b="-11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55595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9" grpId="0" animBg="1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D8B7E253-F7CC-1A42-AEA4-6B3D9E8CDF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411510"/>
            <a:ext cx="8064896" cy="864096"/>
          </a:xfrm>
        </p:spPr>
        <p:txBody>
          <a:bodyPr/>
          <a:lstStyle/>
          <a:p>
            <a:r>
              <a:rPr lang="en-GB" dirty="0"/>
              <a:t>Friedman’s ANOVA</a:t>
            </a:r>
            <a:br>
              <a:rPr lang="en-GB" dirty="0"/>
            </a:br>
            <a:r>
              <a:rPr lang="en-GB" sz="2000" dirty="0"/>
              <a:t>Step 3: Use these values to calculate the test statistic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DFD1D1A-642E-0742-A60E-8D26443E0B9A}"/>
                  </a:ext>
                </a:extLst>
              </p:cNvPr>
              <p:cNvSpPr txBox="1"/>
              <p:nvPr/>
            </p:nvSpPr>
            <p:spPr>
              <a:xfrm>
                <a:off x="395536" y="1465688"/>
                <a:ext cx="8150000" cy="7484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GB" sz="3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3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3000" i="1">
                            <a:latin typeface="Cambria Math" panose="02040503050406030204" pitchFamily="18" charset="0"/>
                          </a:rPr>
                          <m:t>12</m:t>
                        </m:r>
                      </m:num>
                      <m:den>
                        <m:r>
                          <a:rPr lang="en-GB" sz="3000" i="1">
                            <a:latin typeface="Cambria Math" panose="02040503050406030204" pitchFamily="18" charset="0"/>
                          </a:rPr>
                          <m:t>84</m:t>
                        </m:r>
                      </m:den>
                    </m:f>
                    <m:r>
                      <a:rPr lang="en-GB" sz="3000" b="0" i="1" smtClean="0">
                        <a:latin typeface="Cambria Math" panose="02040503050406030204" pitchFamily="18" charset="0"/>
                      </a:rPr>
                      <m:t>(644)</m:t>
                    </m:r>
                  </m:oMath>
                </a14:m>
                <a:r>
                  <a:rPr lang="en-GB" sz="3000" dirty="0"/>
                  <a:t> - 84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DFD1D1A-642E-0742-A60E-8D26443E0B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1465688"/>
                <a:ext cx="8150000" cy="748410"/>
              </a:xfrm>
              <a:prstGeom prst="rect">
                <a:avLst/>
              </a:prstGeom>
              <a:blipFill>
                <a:blip r:embed="rId2"/>
                <a:stretch>
                  <a:fillRect b="-11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2908F67-A179-0F44-A771-228A6944D5E6}"/>
                  </a:ext>
                </a:extLst>
              </p:cNvPr>
              <p:cNvSpPr txBox="1"/>
              <p:nvPr/>
            </p:nvSpPr>
            <p:spPr>
              <a:xfrm>
                <a:off x="3275856" y="3075806"/>
                <a:ext cx="8150000" cy="147732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3000" dirty="0"/>
                  <a:t>= 92.00 - 84 = </a:t>
                </a:r>
              </a:p>
              <a:p>
                <a:endParaRPr lang="en-GB" sz="3000" dirty="0"/>
              </a:p>
              <a:p>
                <a14:m>
                  <m:oMath xmlns:m="http://schemas.openxmlformats.org/officeDocument/2006/math">
                    <m:r>
                      <a:rPr lang="en-GB" sz="3000" b="0" i="1" smtClean="0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GB" sz="3000" dirty="0"/>
                  <a:t>8.00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2908F67-A179-0F44-A771-228A6944D5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5856" y="3075806"/>
                <a:ext cx="8150000" cy="1477328"/>
              </a:xfrm>
              <a:prstGeom prst="rect">
                <a:avLst/>
              </a:prstGeom>
              <a:blipFill>
                <a:blip r:embed="rId3"/>
                <a:stretch>
                  <a:fillRect l="-1711" t="-5128" b="-1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A065FB00-3DA3-3A4A-BBA3-EF2308F7C070}"/>
              </a:ext>
            </a:extLst>
          </p:cNvPr>
          <p:cNvSpPr/>
          <p:nvPr/>
        </p:nvSpPr>
        <p:spPr>
          <a:xfrm>
            <a:off x="395536" y="2411491"/>
            <a:ext cx="2593776" cy="46692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(12/84)*644 = 92.00</a:t>
            </a:r>
          </a:p>
        </p:txBody>
      </p:sp>
    </p:spTree>
    <p:extLst>
      <p:ext uri="{BB962C8B-B14F-4D97-AF65-F5344CB8AC3E}">
        <p14:creationId xmlns:p14="http://schemas.microsoft.com/office/powerpoint/2010/main" val="4279476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D1C25-60BF-644E-8583-DC2A01299D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411510"/>
            <a:ext cx="8640960" cy="864096"/>
          </a:xfrm>
        </p:spPr>
        <p:txBody>
          <a:bodyPr/>
          <a:lstStyle/>
          <a:p>
            <a:r>
              <a:rPr lang="en-GB" dirty="0"/>
              <a:t>Friedman’s ANOVA</a:t>
            </a:r>
            <a:br>
              <a:rPr lang="en-GB" dirty="0"/>
            </a:br>
            <a:r>
              <a:rPr lang="en-GB" sz="2000" dirty="0"/>
              <a:t>Step 4: Calculate the degrees of freedom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8903CD96-E9D4-8142-A8DA-6FFCC293DCA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536" y="1405943"/>
            <a:ext cx="8640960" cy="414187"/>
          </a:xfrm>
        </p:spPr>
        <p:txBody>
          <a:bodyPr/>
          <a:lstStyle/>
          <a:p>
            <a:pPr marL="0" indent="0">
              <a:buNone/>
            </a:pPr>
            <a:r>
              <a:rPr lang="en-GB" sz="2000" b="1" dirty="0"/>
              <a:t>How are the degrees of freedom calculated?</a:t>
            </a:r>
          </a:p>
          <a:p>
            <a:pPr marL="0" indent="0">
              <a:buNone/>
            </a:pPr>
            <a:endParaRPr lang="en-GB" sz="3000" b="1" dirty="0"/>
          </a:p>
          <a:p>
            <a:endParaRPr lang="en-GB" sz="3000" b="1" dirty="0"/>
          </a:p>
          <a:p>
            <a:pPr marL="0" indent="0">
              <a:buNone/>
            </a:pPr>
            <a:endParaRPr lang="en-GB" sz="3000" b="1" dirty="0"/>
          </a:p>
          <a:p>
            <a:endParaRPr lang="en-GB" sz="3000" b="1" dirty="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2F8E9F0D-CCBD-6249-9CD5-16F5576DD32A}"/>
              </a:ext>
            </a:extLst>
          </p:cNvPr>
          <p:cNvSpPr txBox="1">
            <a:spLocks/>
          </p:cNvSpPr>
          <p:nvPr/>
        </p:nvSpPr>
        <p:spPr>
          <a:xfrm>
            <a:off x="251519" y="2157563"/>
            <a:ext cx="8640960" cy="414187"/>
          </a:xfrm>
          <a:prstGeom prst="rect">
            <a:avLst/>
          </a:prstGeom>
        </p:spPr>
        <p:txBody>
          <a:bodyPr vert="horz"/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3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2000" dirty="0"/>
              <a:t>Degrees of freedom (df) = number of conditions - 1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2000" dirty="0"/>
          </a:p>
          <a:p>
            <a:endParaRPr lang="en-GB" sz="2000" dirty="0"/>
          </a:p>
          <a:p>
            <a:pPr marL="0" indent="0">
              <a:buFont typeface="Arial" panose="020B0604020202020204" pitchFamily="34" charset="0"/>
              <a:buNone/>
            </a:pPr>
            <a:endParaRPr lang="en-GB" sz="2000" dirty="0"/>
          </a:p>
          <a:p>
            <a:endParaRPr lang="en-GB" sz="2000" dirty="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C9ADA81A-54BD-9943-90C1-8D2825850BCA}"/>
              </a:ext>
            </a:extLst>
          </p:cNvPr>
          <p:cNvSpPr/>
          <p:nvPr/>
        </p:nvSpPr>
        <p:spPr>
          <a:xfrm>
            <a:off x="1976789" y="3006204"/>
            <a:ext cx="5190419" cy="172819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In our weight loss example, there are 3 conditions:</a:t>
            </a:r>
          </a:p>
          <a:p>
            <a:pPr algn="ctr"/>
            <a:endParaRPr lang="en-GB" dirty="0">
              <a:solidFill>
                <a:schemeClr val="accent2"/>
              </a:solidFill>
            </a:endParaRPr>
          </a:p>
          <a:p>
            <a:pPr algn="ctr"/>
            <a:r>
              <a:rPr lang="en-GB" dirty="0">
                <a:solidFill>
                  <a:schemeClr val="accent2"/>
                </a:solidFill>
              </a:rPr>
              <a:t>Df = 3 - 1 </a:t>
            </a:r>
          </a:p>
          <a:p>
            <a:pPr algn="ctr"/>
            <a:endParaRPr lang="en-GB" dirty="0">
              <a:solidFill>
                <a:schemeClr val="accent2"/>
              </a:solidFill>
            </a:endParaRPr>
          </a:p>
          <a:p>
            <a:pPr algn="ctr"/>
            <a:r>
              <a:rPr lang="en-GB" dirty="0">
                <a:solidFill>
                  <a:schemeClr val="accent2"/>
                </a:solidFill>
              </a:rPr>
              <a:t>Df = 2</a:t>
            </a:r>
          </a:p>
        </p:txBody>
      </p:sp>
    </p:spTree>
    <p:extLst>
      <p:ext uri="{BB962C8B-B14F-4D97-AF65-F5344CB8AC3E}">
        <p14:creationId xmlns:p14="http://schemas.microsoft.com/office/powerpoint/2010/main" val="2544988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2" grpId="0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BA0A1C-2323-4B4B-A929-9CD41EFE46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2139702"/>
            <a:ext cx="6768752" cy="864096"/>
          </a:xfrm>
        </p:spPr>
        <p:txBody>
          <a:bodyPr/>
          <a:lstStyle/>
          <a:p>
            <a:r>
              <a:rPr lang="en-GB" dirty="0"/>
              <a:t>Running the analysis in 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B90FA58-44E0-7747-B41C-0AFE809CF19C}"/>
              </a:ext>
            </a:extLst>
          </p:cNvPr>
          <p:cNvSpPr/>
          <p:nvPr/>
        </p:nvSpPr>
        <p:spPr>
          <a:xfrm>
            <a:off x="323528" y="1059582"/>
            <a:ext cx="8568952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575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FA5099-55AE-9741-994C-FFC24D302F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Preparing the data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056EC2-26DF-3242-A4BB-1FAFE6B00FB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536" y="4155926"/>
            <a:ext cx="8425184" cy="3564731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The function to run the Friedman’s ANOVA will only work if the </a:t>
            </a:r>
            <a:r>
              <a:rPr lang="en-GB" dirty="0" err="1"/>
              <a:t>dataframe</a:t>
            </a:r>
            <a:r>
              <a:rPr lang="en-GB" dirty="0"/>
              <a:t> contains </a:t>
            </a:r>
            <a:r>
              <a:rPr lang="en-GB" b="1" dirty="0"/>
              <a:t>ONLY</a:t>
            </a:r>
            <a:r>
              <a:rPr lang="en-GB" dirty="0"/>
              <a:t> the variables of interest.</a:t>
            </a:r>
          </a:p>
          <a:p>
            <a:endParaRPr lang="en-GB" dirty="0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716EC180-FEFE-4843-90F9-5E4F325CE00F}"/>
              </a:ext>
            </a:extLst>
          </p:cNvPr>
          <p:cNvSpPr/>
          <p:nvPr/>
        </p:nvSpPr>
        <p:spPr>
          <a:xfrm>
            <a:off x="6084168" y="2047589"/>
            <a:ext cx="2592286" cy="1480369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We need to get rid of the “</a:t>
            </a:r>
            <a:r>
              <a:rPr lang="en-GB" dirty="0" err="1">
                <a:solidFill>
                  <a:schemeClr val="bg1"/>
                </a:solidFill>
              </a:rPr>
              <a:t>participant_number</a:t>
            </a:r>
            <a:r>
              <a:rPr lang="en-GB" dirty="0">
                <a:solidFill>
                  <a:schemeClr val="bg1"/>
                </a:solidFill>
              </a:rPr>
              <a:t>” variable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0142C2D-38ED-5F44-A797-9DCFA6DBD9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788124"/>
            <a:ext cx="4697958" cy="2079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81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FA5099-55AE-9741-994C-FFC24D302F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Preparing the data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545FB3E7-EDE5-6A49-9087-672D81B97163}"/>
              </a:ext>
            </a:extLst>
          </p:cNvPr>
          <p:cNvSpPr txBox="1">
            <a:spLocks/>
          </p:cNvSpPr>
          <p:nvPr/>
        </p:nvSpPr>
        <p:spPr>
          <a:xfrm>
            <a:off x="971600" y="2571750"/>
            <a:ext cx="3186097" cy="414187"/>
          </a:xfrm>
          <a:prstGeom prst="rect">
            <a:avLst/>
          </a:prstGeom>
        </p:spPr>
        <p:txBody>
          <a:bodyPr vert="horz"/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3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000" b="1"/>
              <a:t>weight_loss_data_reduced: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3000" b="1"/>
          </a:p>
          <a:p>
            <a:endParaRPr lang="en-GB" sz="3000" b="1"/>
          </a:p>
          <a:p>
            <a:pPr marL="0" indent="0">
              <a:buFont typeface="Arial" panose="020B0604020202020204" pitchFamily="34" charset="0"/>
              <a:buNone/>
            </a:pPr>
            <a:endParaRPr lang="en-GB" sz="3000" b="1"/>
          </a:p>
          <a:p>
            <a:endParaRPr lang="en-GB" sz="3000" b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677756D-2118-084B-A03D-B1615A87FB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555378"/>
            <a:ext cx="7315200" cy="3683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CA75EA3-3C87-7943-B7B6-9732493E07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2700" y="2355726"/>
            <a:ext cx="3898900" cy="250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6214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C23FB524-FAA9-084A-91F6-E7EBEC9384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6068" y="2436057"/>
            <a:ext cx="5740400" cy="5588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BE6A268-06B1-C643-B2F0-B377084FE5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Basic code to run Friedman’s ANOVA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012F8B41-30C6-FD4E-8C7D-7A200C3D1684}"/>
              </a:ext>
            </a:extLst>
          </p:cNvPr>
          <p:cNvSpPr/>
          <p:nvPr/>
        </p:nvSpPr>
        <p:spPr>
          <a:xfrm>
            <a:off x="745868" y="1690070"/>
            <a:ext cx="1739879" cy="46692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Keeps output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8C0F8D8-616B-DD43-9F74-8A6F44488B41}"/>
              </a:ext>
            </a:extLst>
          </p:cNvPr>
          <p:cNvCxnSpPr>
            <a:cxnSpLocks/>
          </p:cNvCxnSpPr>
          <p:nvPr/>
        </p:nvCxnSpPr>
        <p:spPr>
          <a:xfrm>
            <a:off x="1619753" y="2160607"/>
            <a:ext cx="193332" cy="268356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C0A8C9F-3683-7E4A-B4A7-C1307D358786}"/>
              </a:ext>
            </a:extLst>
          </p:cNvPr>
          <p:cNvCxnSpPr>
            <a:cxnSpLocks/>
          </p:cNvCxnSpPr>
          <p:nvPr/>
        </p:nvCxnSpPr>
        <p:spPr>
          <a:xfrm flipH="1" flipV="1">
            <a:off x="1813085" y="3021979"/>
            <a:ext cx="3946" cy="470538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4ADD2971-BEB5-E247-9029-4928EF3DF204}"/>
              </a:ext>
            </a:extLst>
          </p:cNvPr>
          <p:cNvSpPr/>
          <p:nvPr/>
        </p:nvSpPr>
        <p:spPr>
          <a:xfrm>
            <a:off x="943145" y="3409780"/>
            <a:ext cx="1739879" cy="46692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Displays output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37E9DC0-1A96-CD44-A2F6-738CBC8C71A9}"/>
              </a:ext>
            </a:extLst>
          </p:cNvPr>
          <p:cNvCxnSpPr>
            <a:cxnSpLocks/>
          </p:cNvCxnSpPr>
          <p:nvPr/>
        </p:nvCxnSpPr>
        <p:spPr>
          <a:xfrm>
            <a:off x="3266148" y="2035405"/>
            <a:ext cx="0" cy="393558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4521DA4A-22F4-FD4C-BBB8-9B0F95B00C43}"/>
              </a:ext>
            </a:extLst>
          </p:cNvPr>
          <p:cNvSpPr/>
          <p:nvPr/>
        </p:nvSpPr>
        <p:spPr>
          <a:xfrm>
            <a:off x="2699792" y="1419622"/>
            <a:ext cx="1368152" cy="61876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Function to run test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0FEBB33-462E-D443-B0A4-4804E6808F2B}"/>
              </a:ext>
            </a:extLst>
          </p:cNvPr>
          <p:cNvCxnSpPr>
            <a:cxnSpLocks/>
          </p:cNvCxnSpPr>
          <p:nvPr/>
        </p:nvCxnSpPr>
        <p:spPr>
          <a:xfrm flipH="1" flipV="1">
            <a:off x="5786428" y="2715457"/>
            <a:ext cx="864096" cy="409512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E70A01EC-CC49-134A-BC2F-FAD65D966512}"/>
              </a:ext>
            </a:extLst>
          </p:cNvPr>
          <p:cNvSpPr/>
          <p:nvPr/>
        </p:nvSpPr>
        <p:spPr>
          <a:xfrm>
            <a:off x="6434500" y="3066179"/>
            <a:ext cx="2189182" cy="157776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>
                <a:solidFill>
                  <a:schemeClr val="accent2"/>
                </a:solidFill>
              </a:rPr>
              <a:t>Dataframe</a:t>
            </a:r>
            <a:r>
              <a:rPr lang="en-GB" dirty="0">
                <a:solidFill>
                  <a:schemeClr val="accent2"/>
                </a:solidFill>
              </a:rPr>
              <a:t> (make sure you have instructed R to use the new, reduced dataset!)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C9AF9B5-0161-0F43-8DF9-1754EEF3D71F}"/>
              </a:ext>
            </a:extLst>
          </p:cNvPr>
          <p:cNvCxnSpPr>
            <a:cxnSpLocks/>
          </p:cNvCxnSpPr>
          <p:nvPr/>
        </p:nvCxnSpPr>
        <p:spPr>
          <a:xfrm flipH="1" flipV="1">
            <a:off x="4123794" y="2715457"/>
            <a:ext cx="12294" cy="694323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9198CC88-FE60-5443-A214-A2C1C8A3CF0D}"/>
              </a:ext>
            </a:extLst>
          </p:cNvPr>
          <p:cNvSpPr/>
          <p:nvPr/>
        </p:nvSpPr>
        <p:spPr>
          <a:xfrm>
            <a:off x="3050124" y="3252665"/>
            <a:ext cx="2879858" cy="177784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The </a:t>
            </a:r>
            <a:r>
              <a:rPr lang="en-GB" dirty="0" err="1">
                <a:solidFill>
                  <a:schemeClr val="accent2"/>
                </a:solidFill>
              </a:rPr>
              <a:t>Friedman.test</a:t>
            </a:r>
            <a:r>
              <a:rPr lang="en-GB" dirty="0">
                <a:solidFill>
                  <a:schemeClr val="accent2"/>
                </a:solidFill>
              </a:rPr>
              <a:t> function requires the data to be in a matrix. By including “</a:t>
            </a:r>
            <a:r>
              <a:rPr lang="en-GB" dirty="0" err="1">
                <a:solidFill>
                  <a:schemeClr val="accent2"/>
                </a:solidFill>
              </a:rPr>
              <a:t>as.matrix</a:t>
            </a:r>
            <a:r>
              <a:rPr lang="en-GB" dirty="0">
                <a:solidFill>
                  <a:schemeClr val="accent2"/>
                </a:solidFill>
              </a:rPr>
              <a:t>” here, it loads the </a:t>
            </a:r>
            <a:r>
              <a:rPr lang="en-GB" dirty="0" err="1">
                <a:solidFill>
                  <a:schemeClr val="accent2"/>
                </a:solidFill>
              </a:rPr>
              <a:t>dataframe</a:t>
            </a:r>
            <a:r>
              <a:rPr lang="en-GB" dirty="0">
                <a:solidFill>
                  <a:schemeClr val="accent2"/>
                </a:solidFill>
              </a:rPr>
              <a:t> into this function as a matrix</a:t>
            </a:r>
          </a:p>
        </p:txBody>
      </p:sp>
    </p:spTree>
    <p:extLst>
      <p:ext uri="{BB962C8B-B14F-4D97-AF65-F5344CB8AC3E}">
        <p14:creationId xmlns:p14="http://schemas.microsoft.com/office/powerpoint/2010/main" val="3591112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2" grpId="0" animBg="1"/>
      <p:bldP spid="15" grpId="0" animBg="1"/>
      <p:bldP spid="2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6621EDE-B8A9-EE46-8187-722C8D91C2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7654" y="1756352"/>
            <a:ext cx="4914900" cy="1143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BE6A268-06B1-C643-B2F0-B377084FE5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Output from Friedman’s ANOVA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6A25C2B-292C-8F4F-9A19-83DF2FEDCD16}"/>
              </a:ext>
            </a:extLst>
          </p:cNvPr>
          <p:cNvCxnSpPr>
            <a:cxnSpLocks/>
          </p:cNvCxnSpPr>
          <p:nvPr/>
        </p:nvCxnSpPr>
        <p:spPr>
          <a:xfrm flipV="1">
            <a:off x="2818933" y="2848868"/>
            <a:ext cx="566274" cy="538727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407B4881-6141-CE49-812D-9658BB6C7D2B}"/>
              </a:ext>
            </a:extLst>
          </p:cNvPr>
          <p:cNvSpPr/>
          <p:nvPr/>
        </p:nvSpPr>
        <p:spPr>
          <a:xfrm>
            <a:off x="1945047" y="3304856"/>
            <a:ext cx="1739879" cy="59419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Test statistic (</a:t>
            </a:r>
            <a:r>
              <a:rPr lang="en-GB" i="1" dirty="0">
                <a:solidFill>
                  <a:schemeClr val="accent2"/>
                </a:solidFill>
              </a:rPr>
              <a:t>X</a:t>
            </a:r>
            <a:r>
              <a:rPr lang="en-GB" i="1" baseline="30000" dirty="0">
                <a:solidFill>
                  <a:schemeClr val="accent2"/>
                </a:solidFill>
              </a:rPr>
              <a:t>2</a:t>
            </a:r>
            <a:r>
              <a:rPr lang="en-GB" i="1" dirty="0">
                <a:solidFill>
                  <a:schemeClr val="accent2"/>
                </a:solidFill>
              </a:rPr>
              <a:t>F</a:t>
            </a:r>
            <a:r>
              <a:rPr lang="en-GB" dirty="0">
                <a:solidFill>
                  <a:schemeClr val="accent2"/>
                </a:solidFill>
              </a:rPr>
              <a:t>)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CF08247-A67E-3B4F-8C2D-1AFE6E9D0DF0}"/>
              </a:ext>
            </a:extLst>
          </p:cNvPr>
          <p:cNvCxnSpPr>
            <a:cxnSpLocks/>
          </p:cNvCxnSpPr>
          <p:nvPr/>
        </p:nvCxnSpPr>
        <p:spPr>
          <a:xfrm flipV="1">
            <a:off x="4321311" y="2766130"/>
            <a:ext cx="0" cy="538727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A1935F15-0B14-9641-9AF8-EDB05385AB14}"/>
              </a:ext>
            </a:extLst>
          </p:cNvPr>
          <p:cNvSpPr/>
          <p:nvPr/>
        </p:nvSpPr>
        <p:spPr>
          <a:xfrm>
            <a:off x="3817255" y="3154133"/>
            <a:ext cx="1339613" cy="74492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Degrees of freedom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5549306-2A22-E24D-8CF9-636539FB7FC6}"/>
              </a:ext>
            </a:extLst>
          </p:cNvPr>
          <p:cNvSpPr/>
          <p:nvPr/>
        </p:nvSpPr>
        <p:spPr>
          <a:xfrm>
            <a:off x="3638574" y="2432190"/>
            <a:ext cx="216024" cy="468052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762DF45-BE18-9E42-ADEC-C94FD2DD9517}"/>
              </a:ext>
            </a:extLst>
          </p:cNvPr>
          <p:cNvSpPr/>
          <p:nvPr/>
        </p:nvSpPr>
        <p:spPr>
          <a:xfrm>
            <a:off x="3911308" y="2428411"/>
            <a:ext cx="770043" cy="468052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DCD03A9D-76DF-2840-A13F-4AA83DA301AD}"/>
              </a:ext>
            </a:extLst>
          </p:cNvPr>
          <p:cNvCxnSpPr>
            <a:cxnSpLocks/>
          </p:cNvCxnSpPr>
          <p:nvPr/>
        </p:nvCxnSpPr>
        <p:spPr>
          <a:xfrm flipV="1">
            <a:off x="5977495" y="2848869"/>
            <a:ext cx="1" cy="305264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69F981CB-EC3D-AF43-8917-205C2AD57D1E}"/>
              </a:ext>
            </a:extLst>
          </p:cNvPr>
          <p:cNvSpPr/>
          <p:nvPr/>
        </p:nvSpPr>
        <p:spPr>
          <a:xfrm>
            <a:off x="5724128" y="3154133"/>
            <a:ext cx="2466907" cy="1427522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bg1"/>
                </a:solidFill>
              </a:rPr>
              <a:t>The p-value: A significant effect of timepoint on weight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D3FF67A-A2F7-104D-B930-07C0108512D9}"/>
              </a:ext>
            </a:extLst>
          </p:cNvPr>
          <p:cNvSpPr/>
          <p:nvPr/>
        </p:nvSpPr>
        <p:spPr>
          <a:xfrm>
            <a:off x="5507074" y="2398383"/>
            <a:ext cx="936104" cy="468052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0914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  <p:bldP spid="28" grpId="0" animBg="1"/>
      <p:bldP spid="29" grpId="0" animBg="1"/>
      <p:bldP spid="35" grpId="0" animBg="1"/>
      <p:bldP spid="13" grpId="0" animBg="1"/>
      <p:bldP spid="13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6DFF3CC-08A0-AB4C-AE73-91A5BADD1B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Assessing the assumption of normality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8C1145-287D-8248-9F15-1592D1B4A9E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Q-Q plots and Shapiro-Wilk test used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0D830EDA-D20F-AA48-B0F7-9F4E795C231A}"/>
              </a:ext>
            </a:extLst>
          </p:cNvPr>
          <p:cNvSpPr/>
          <p:nvPr/>
        </p:nvSpPr>
        <p:spPr>
          <a:xfrm>
            <a:off x="2699792" y="2355726"/>
            <a:ext cx="3456384" cy="1480369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When we have more than two condition, complete these steps separately for each condition </a:t>
            </a:r>
          </a:p>
        </p:txBody>
      </p:sp>
    </p:spTree>
    <p:extLst>
      <p:ext uri="{BB962C8B-B14F-4D97-AF65-F5344CB8AC3E}">
        <p14:creationId xmlns:p14="http://schemas.microsoft.com/office/powerpoint/2010/main" val="476089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FF5279-28E2-984D-959E-A48A9327DA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Where do the differences lie?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A39776CB-C821-7C41-BB0D-569168CDEB7F}"/>
              </a:ext>
            </a:extLst>
          </p:cNvPr>
          <p:cNvSpPr txBox="1">
            <a:spLocks/>
          </p:cNvSpPr>
          <p:nvPr/>
        </p:nvSpPr>
        <p:spPr>
          <a:xfrm>
            <a:off x="395536" y="1275606"/>
            <a:ext cx="8640960" cy="424201"/>
          </a:xfrm>
          <a:prstGeom prst="rect">
            <a:avLst/>
          </a:prstGeom>
        </p:spPr>
        <p:txBody>
          <a:bodyPr vert="horz"/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3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b="1" dirty="0"/>
              <a:t>We need to perform post-hoc tests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F8276CD-0A9E-6A45-9775-06CAD121D9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139968"/>
            <a:ext cx="8424936" cy="478912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69E11829-6CBE-0647-B5C8-096B0511213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67544" y="1861684"/>
            <a:ext cx="9350096" cy="414187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Post-hoc tests require the data to be in long format</a:t>
            </a:r>
          </a:p>
          <a:p>
            <a:pPr marL="0" indent="0">
              <a:buNone/>
            </a:pPr>
            <a:endParaRPr lang="en-GB" b="1" dirty="0"/>
          </a:p>
          <a:p>
            <a:endParaRPr lang="en-GB" b="1" dirty="0"/>
          </a:p>
          <a:p>
            <a:pPr marL="0" indent="0">
              <a:buNone/>
            </a:pPr>
            <a:endParaRPr lang="en-GB" b="1" dirty="0"/>
          </a:p>
          <a:p>
            <a:endParaRPr lang="en-GB" b="1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4D63D58-4731-9845-99F8-BCA75E149660}"/>
              </a:ext>
            </a:extLst>
          </p:cNvPr>
          <p:cNvCxnSpPr>
            <a:cxnSpLocks/>
          </p:cNvCxnSpPr>
          <p:nvPr/>
        </p:nvCxnSpPr>
        <p:spPr>
          <a:xfrm flipV="1">
            <a:off x="1629462" y="3402839"/>
            <a:ext cx="566274" cy="538727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B751C3C0-8524-CE40-A509-A7643C185D2E}"/>
              </a:ext>
            </a:extLst>
          </p:cNvPr>
          <p:cNvSpPr/>
          <p:nvPr/>
        </p:nvSpPr>
        <p:spPr>
          <a:xfrm>
            <a:off x="755576" y="3858827"/>
            <a:ext cx="1739879" cy="116119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Function to turn data into long format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E287DAF-78BD-C64B-9F47-86A5E29994EC}"/>
              </a:ext>
            </a:extLst>
          </p:cNvPr>
          <p:cNvCxnSpPr>
            <a:cxnSpLocks/>
          </p:cNvCxnSpPr>
          <p:nvPr/>
        </p:nvCxnSpPr>
        <p:spPr>
          <a:xfrm flipV="1">
            <a:off x="3131840" y="3402839"/>
            <a:ext cx="0" cy="538727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5FCF4C42-9D45-5847-B92B-9B91B83C2241}"/>
              </a:ext>
            </a:extLst>
          </p:cNvPr>
          <p:cNvSpPr/>
          <p:nvPr/>
        </p:nvSpPr>
        <p:spPr>
          <a:xfrm>
            <a:off x="2627784" y="3708104"/>
            <a:ext cx="1339613" cy="74492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Existing </a:t>
            </a:r>
            <a:r>
              <a:rPr lang="en-GB" dirty="0" err="1">
                <a:solidFill>
                  <a:schemeClr val="accent2"/>
                </a:solidFill>
              </a:rPr>
              <a:t>dataframe</a:t>
            </a:r>
            <a:endParaRPr lang="en-GB" dirty="0">
              <a:solidFill>
                <a:schemeClr val="accent2"/>
              </a:solidFill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E95D4E3-9890-3B4B-8ACC-EB99491C2248}"/>
              </a:ext>
            </a:extLst>
          </p:cNvPr>
          <p:cNvCxnSpPr>
            <a:cxnSpLocks/>
          </p:cNvCxnSpPr>
          <p:nvPr/>
        </p:nvCxnSpPr>
        <p:spPr>
          <a:xfrm>
            <a:off x="4139952" y="2934619"/>
            <a:ext cx="0" cy="285203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DB89AA2C-95FC-E145-81C4-71353B3C3B6B}"/>
              </a:ext>
            </a:extLst>
          </p:cNvPr>
          <p:cNvSpPr/>
          <p:nvPr/>
        </p:nvSpPr>
        <p:spPr>
          <a:xfrm>
            <a:off x="3491880" y="2423161"/>
            <a:ext cx="1339613" cy="51145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Name of IV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0B3E3D38-39F0-3D41-AE04-F6AB5E0EF434}"/>
              </a:ext>
            </a:extLst>
          </p:cNvPr>
          <p:cNvCxnSpPr>
            <a:cxnSpLocks/>
          </p:cNvCxnSpPr>
          <p:nvPr/>
        </p:nvCxnSpPr>
        <p:spPr>
          <a:xfrm flipV="1">
            <a:off x="4737750" y="3400866"/>
            <a:ext cx="0" cy="538727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8DFEEF8C-3659-A041-A8C9-B384BA0C1867}"/>
              </a:ext>
            </a:extLst>
          </p:cNvPr>
          <p:cNvSpPr/>
          <p:nvPr/>
        </p:nvSpPr>
        <p:spPr>
          <a:xfrm>
            <a:off x="4233694" y="3706131"/>
            <a:ext cx="1339613" cy="74492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Name of DV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F088A461-FB4F-C04A-9375-6FA24F8F2927}"/>
              </a:ext>
            </a:extLst>
          </p:cNvPr>
          <p:cNvCxnSpPr>
            <a:cxnSpLocks/>
          </p:cNvCxnSpPr>
          <p:nvPr/>
        </p:nvCxnSpPr>
        <p:spPr>
          <a:xfrm flipH="1">
            <a:off x="5364088" y="2781565"/>
            <a:ext cx="648072" cy="438257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6D78D358-C371-E840-BE5E-90661EDB5250}"/>
              </a:ext>
            </a:extLst>
          </p:cNvPr>
          <p:cNvSpPr/>
          <p:nvPr/>
        </p:nvSpPr>
        <p:spPr>
          <a:xfrm>
            <a:off x="6000824" y="1861684"/>
            <a:ext cx="2819648" cy="103833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Columns where data is stored in existing </a:t>
            </a:r>
            <a:r>
              <a:rPr lang="en-GB" dirty="0" err="1">
                <a:solidFill>
                  <a:schemeClr val="accent2"/>
                </a:solidFill>
              </a:rPr>
              <a:t>dataframe</a:t>
            </a:r>
            <a:endParaRPr lang="en-GB" dirty="0">
              <a:solidFill>
                <a:schemeClr val="accent2"/>
              </a:solidFill>
            </a:endParaRP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28DD16AC-CBB7-CA40-989E-CA6D9AE64D02}"/>
              </a:ext>
            </a:extLst>
          </p:cNvPr>
          <p:cNvCxnSpPr>
            <a:cxnSpLocks/>
          </p:cNvCxnSpPr>
          <p:nvPr/>
        </p:nvCxnSpPr>
        <p:spPr>
          <a:xfrm>
            <a:off x="937921" y="2890003"/>
            <a:ext cx="0" cy="285203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CC38F131-EA67-F94B-B009-3083EF1D041A}"/>
              </a:ext>
            </a:extLst>
          </p:cNvPr>
          <p:cNvSpPr/>
          <p:nvPr/>
        </p:nvSpPr>
        <p:spPr>
          <a:xfrm>
            <a:off x="289849" y="2275871"/>
            <a:ext cx="1761871" cy="61413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Name of new </a:t>
            </a:r>
            <a:r>
              <a:rPr lang="en-GB" dirty="0" err="1">
                <a:solidFill>
                  <a:schemeClr val="accent2"/>
                </a:solidFill>
              </a:rPr>
              <a:t>dataframe</a:t>
            </a:r>
            <a:endParaRPr lang="en-GB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502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9" grpId="0" animBg="1"/>
      <p:bldP spid="33" grpId="0" animBg="1"/>
      <p:bldP spid="35" grpId="0" animBg="1"/>
      <p:bldP spid="3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BB66BF-EEE2-274F-8037-779EA120275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Original vs new dataset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F8B7A81-94F4-1F46-BDBA-D4894847AC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304" y="2224099"/>
            <a:ext cx="3816424" cy="1719110"/>
          </a:xfrm>
          <a:prstGeom prst="rect">
            <a:avLst/>
          </a:prstGeom>
        </p:spPr>
      </p:pic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B1595438-2B05-9341-96BB-840B67303336}"/>
              </a:ext>
            </a:extLst>
          </p:cNvPr>
          <p:cNvSpPr txBox="1">
            <a:spLocks/>
          </p:cNvSpPr>
          <p:nvPr/>
        </p:nvSpPr>
        <p:spPr>
          <a:xfrm>
            <a:off x="395536" y="1635646"/>
            <a:ext cx="2016224" cy="424201"/>
          </a:xfrm>
          <a:prstGeom prst="rect">
            <a:avLst/>
          </a:prstGeom>
        </p:spPr>
        <p:txBody>
          <a:bodyPr vert="horz"/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3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b="1" dirty="0" err="1"/>
              <a:t>Weight_loss_data</a:t>
            </a:r>
            <a:r>
              <a:rPr lang="en-GB" b="1" dirty="0"/>
              <a:t>: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A5A8D872-D716-9645-B435-65BF043941EC}"/>
              </a:ext>
            </a:extLst>
          </p:cNvPr>
          <p:cNvSpPr txBox="1">
            <a:spLocks/>
          </p:cNvSpPr>
          <p:nvPr/>
        </p:nvSpPr>
        <p:spPr>
          <a:xfrm>
            <a:off x="4572000" y="1491630"/>
            <a:ext cx="2016224" cy="1152128"/>
          </a:xfrm>
          <a:prstGeom prst="rect">
            <a:avLst/>
          </a:prstGeom>
        </p:spPr>
        <p:txBody>
          <a:bodyPr vert="horz"/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3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b="1" dirty="0" err="1"/>
              <a:t>Weight_loss_long</a:t>
            </a:r>
            <a:r>
              <a:rPr lang="en-GB" b="1" dirty="0"/>
              <a:t>: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1A8D305-4C3F-5642-B28C-EA751EF476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0212" y="1491630"/>
            <a:ext cx="2232248" cy="3560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2817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346D02F-515E-2446-BF1A-2EE4D38747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914" y="3044236"/>
            <a:ext cx="8100392" cy="67226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FF5279-28E2-984D-959E-A48A9327DA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Where do the differences lie?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A39776CB-C821-7C41-BB0D-569168CDEB7F}"/>
              </a:ext>
            </a:extLst>
          </p:cNvPr>
          <p:cNvSpPr txBox="1">
            <a:spLocks/>
          </p:cNvSpPr>
          <p:nvPr/>
        </p:nvSpPr>
        <p:spPr>
          <a:xfrm>
            <a:off x="395536" y="1347614"/>
            <a:ext cx="8640960" cy="424201"/>
          </a:xfrm>
          <a:prstGeom prst="rect">
            <a:avLst/>
          </a:prstGeom>
        </p:spPr>
        <p:txBody>
          <a:bodyPr vert="horz"/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3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b="1" dirty="0"/>
              <a:t>We can now run the post-hoc tests on the long </a:t>
            </a:r>
            <a:r>
              <a:rPr lang="en-GB" b="1" dirty="0" err="1"/>
              <a:t>dataframe</a:t>
            </a:r>
            <a:r>
              <a:rPr lang="en-GB" b="1" dirty="0"/>
              <a:t> (</a:t>
            </a:r>
            <a:r>
              <a:rPr lang="en-GB" b="1" dirty="0" err="1"/>
              <a:t>weight_loss_long</a:t>
            </a:r>
            <a:r>
              <a:rPr lang="en-GB" b="1" dirty="0"/>
              <a:t>):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303852B-B627-3649-8343-B54B49E2292C}"/>
              </a:ext>
            </a:extLst>
          </p:cNvPr>
          <p:cNvCxnSpPr>
            <a:cxnSpLocks/>
          </p:cNvCxnSpPr>
          <p:nvPr/>
        </p:nvCxnSpPr>
        <p:spPr>
          <a:xfrm flipH="1">
            <a:off x="1187624" y="2508227"/>
            <a:ext cx="355600" cy="569544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A6687E72-7C31-3C48-AF45-445AC554666F}"/>
              </a:ext>
            </a:extLst>
          </p:cNvPr>
          <p:cNvSpPr/>
          <p:nvPr/>
        </p:nvSpPr>
        <p:spPr>
          <a:xfrm>
            <a:off x="251520" y="1934871"/>
            <a:ext cx="2376264" cy="573356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bg1"/>
                </a:solidFill>
              </a:rPr>
              <a:t>Need to load in the ‘</a:t>
            </a:r>
            <a:r>
              <a:rPr lang="en-GB" sz="1500" dirty="0" err="1">
                <a:solidFill>
                  <a:schemeClr val="bg1"/>
                </a:solidFill>
              </a:rPr>
              <a:t>PMCMRplus</a:t>
            </a:r>
            <a:r>
              <a:rPr lang="en-GB" sz="1500" dirty="0">
                <a:solidFill>
                  <a:schemeClr val="bg1"/>
                </a:solidFill>
              </a:rPr>
              <a:t>’ library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D7407ED-CED5-F647-92EA-B303A2F3AA71}"/>
              </a:ext>
            </a:extLst>
          </p:cNvPr>
          <p:cNvCxnSpPr>
            <a:cxnSpLocks/>
          </p:cNvCxnSpPr>
          <p:nvPr/>
        </p:nvCxnSpPr>
        <p:spPr>
          <a:xfrm flipV="1">
            <a:off x="963926" y="3611199"/>
            <a:ext cx="223698" cy="378241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4B55B73B-5857-B749-B513-BB1D7605B736}"/>
              </a:ext>
            </a:extLst>
          </p:cNvPr>
          <p:cNvSpPr/>
          <p:nvPr/>
        </p:nvSpPr>
        <p:spPr>
          <a:xfrm>
            <a:off x="179512" y="3950198"/>
            <a:ext cx="1800200" cy="80009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accent2"/>
                </a:solidFill>
              </a:rPr>
              <a:t>Function to conduct the post-hoc tests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634BC04-E069-484E-B5C7-CC3503F273F0}"/>
              </a:ext>
            </a:extLst>
          </p:cNvPr>
          <p:cNvCxnSpPr>
            <a:cxnSpLocks/>
            <a:stCxn id="28" idx="2"/>
          </p:cNvCxnSpPr>
          <p:nvPr/>
        </p:nvCxnSpPr>
        <p:spPr>
          <a:xfrm flipH="1">
            <a:off x="3131841" y="2931790"/>
            <a:ext cx="268140" cy="439896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9E25C34D-E0FE-3E46-90C6-1D8672CDD5FF}"/>
              </a:ext>
            </a:extLst>
          </p:cNvPr>
          <p:cNvSpPr/>
          <p:nvPr/>
        </p:nvSpPr>
        <p:spPr>
          <a:xfrm>
            <a:off x="2804025" y="2362246"/>
            <a:ext cx="1191911" cy="5695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accent2"/>
                </a:solidFill>
              </a:rPr>
              <a:t>Dependent variable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74B97A14-6838-DB43-B31E-4068918D00EE}"/>
              </a:ext>
            </a:extLst>
          </p:cNvPr>
          <p:cNvCxnSpPr>
            <a:cxnSpLocks/>
          </p:cNvCxnSpPr>
          <p:nvPr/>
        </p:nvCxnSpPr>
        <p:spPr>
          <a:xfrm flipV="1">
            <a:off x="8100392" y="3621330"/>
            <a:ext cx="0" cy="328868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77224BB3-858E-EF4C-B84C-000C7A36DFCC}"/>
              </a:ext>
            </a:extLst>
          </p:cNvPr>
          <p:cNvSpPr/>
          <p:nvPr/>
        </p:nvSpPr>
        <p:spPr>
          <a:xfrm>
            <a:off x="6516238" y="3933523"/>
            <a:ext cx="2448250" cy="105539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accent2"/>
                </a:solidFill>
              </a:rPr>
              <a:t>Which method should R use to correct for multiple comparisons?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DCC0AFB-0C90-7E49-B79A-60EEABE6B017}"/>
              </a:ext>
            </a:extLst>
          </p:cNvPr>
          <p:cNvCxnSpPr>
            <a:cxnSpLocks/>
          </p:cNvCxnSpPr>
          <p:nvPr/>
        </p:nvCxnSpPr>
        <p:spPr>
          <a:xfrm flipV="1">
            <a:off x="4644008" y="3621330"/>
            <a:ext cx="0" cy="36811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3F7F3113-AFD3-9147-A2DF-85F0139F5838}"/>
              </a:ext>
            </a:extLst>
          </p:cNvPr>
          <p:cNvSpPr/>
          <p:nvPr/>
        </p:nvSpPr>
        <p:spPr>
          <a:xfrm>
            <a:off x="4045780" y="3950198"/>
            <a:ext cx="1390316" cy="67226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accent2"/>
                </a:solidFill>
              </a:rPr>
              <a:t>Independent variable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25211F27-880C-BC42-8037-2CB1682E400D}"/>
              </a:ext>
            </a:extLst>
          </p:cNvPr>
          <p:cNvCxnSpPr>
            <a:cxnSpLocks/>
            <a:stCxn id="30" idx="2"/>
          </p:cNvCxnSpPr>
          <p:nvPr/>
        </p:nvCxnSpPr>
        <p:spPr>
          <a:xfrm flipH="1">
            <a:off x="6272769" y="2931790"/>
            <a:ext cx="605888" cy="439896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06302B6D-85EC-C947-95BC-FE04023E6FC3}"/>
              </a:ext>
            </a:extLst>
          </p:cNvPr>
          <p:cNvSpPr/>
          <p:nvPr/>
        </p:nvSpPr>
        <p:spPr>
          <a:xfrm>
            <a:off x="5944953" y="2099264"/>
            <a:ext cx="1867407" cy="83252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accent2"/>
                </a:solidFill>
              </a:rPr>
              <a:t>Column containing the participant number</a:t>
            </a:r>
          </a:p>
        </p:txBody>
      </p:sp>
    </p:spTree>
    <p:extLst>
      <p:ext uri="{BB962C8B-B14F-4D97-AF65-F5344CB8AC3E}">
        <p14:creationId xmlns:p14="http://schemas.microsoft.com/office/powerpoint/2010/main" val="3284385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28" grpId="0" animBg="1"/>
      <p:bldP spid="32" grpId="0" animBg="1"/>
      <p:bldP spid="18" grpId="0" animBg="1"/>
      <p:bldP spid="3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FF5279-28E2-984D-959E-A48A9327DA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Where do the differences lie?</a:t>
            </a:r>
            <a:br>
              <a:rPr lang="en-GB" dirty="0"/>
            </a:br>
            <a:r>
              <a:rPr lang="en-GB" dirty="0"/>
              <a:t>Output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5291FC0-22C7-1B45-BA9C-82FEE2D973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2139702"/>
            <a:ext cx="7455660" cy="1500452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7342E48-C88F-8B4C-9D0A-BF17D6241ADD}"/>
              </a:ext>
            </a:extLst>
          </p:cNvPr>
          <p:cNvCxnSpPr>
            <a:cxnSpLocks/>
          </p:cNvCxnSpPr>
          <p:nvPr/>
        </p:nvCxnSpPr>
        <p:spPr>
          <a:xfrm flipV="1">
            <a:off x="1497820" y="3730856"/>
            <a:ext cx="0" cy="36811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8DBDC96D-6BB7-DE4D-AFC0-E0422DC36C92}"/>
              </a:ext>
            </a:extLst>
          </p:cNvPr>
          <p:cNvSpPr/>
          <p:nvPr/>
        </p:nvSpPr>
        <p:spPr>
          <a:xfrm>
            <a:off x="899591" y="4059724"/>
            <a:ext cx="1872207" cy="96029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accent2"/>
                </a:solidFill>
              </a:rPr>
              <a:t>P-values adjusted using the Bonferroni-holm correction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25A823A-471F-4F43-A9AB-BC5B6871F40B}"/>
              </a:ext>
            </a:extLst>
          </p:cNvPr>
          <p:cNvCxnSpPr>
            <a:cxnSpLocks/>
          </p:cNvCxnSpPr>
          <p:nvPr/>
        </p:nvCxnSpPr>
        <p:spPr>
          <a:xfrm flipH="1">
            <a:off x="3387648" y="1923678"/>
            <a:ext cx="104232" cy="218894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5DED1830-5747-7A4A-99C7-3B188624054D}"/>
              </a:ext>
            </a:extLst>
          </p:cNvPr>
          <p:cNvSpPr/>
          <p:nvPr/>
        </p:nvSpPr>
        <p:spPr>
          <a:xfrm>
            <a:off x="3059832" y="1491630"/>
            <a:ext cx="3816424" cy="43489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accent2"/>
                </a:solidFill>
              </a:rPr>
              <a:t>Tells you the Conover test has been performed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F27C0F8-2EF6-8446-8E07-943C6AF53A9D}"/>
              </a:ext>
            </a:extLst>
          </p:cNvPr>
          <p:cNvCxnSpPr>
            <a:cxnSpLocks/>
          </p:cNvCxnSpPr>
          <p:nvPr/>
        </p:nvCxnSpPr>
        <p:spPr>
          <a:xfrm flipH="1" flipV="1">
            <a:off x="2843809" y="3138668"/>
            <a:ext cx="622815" cy="153162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2695BCB5-9FC3-ED40-8D4C-B272F69E1B72}"/>
              </a:ext>
            </a:extLst>
          </p:cNvPr>
          <p:cNvSpPr/>
          <p:nvPr/>
        </p:nvSpPr>
        <p:spPr>
          <a:xfrm>
            <a:off x="3466624" y="3138668"/>
            <a:ext cx="1872207" cy="50148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accent2"/>
                </a:solidFill>
              </a:rPr>
              <a:t>P-values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EAD45D4A-BFC8-1D4A-9105-3BAA036AB949}"/>
              </a:ext>
            </a:extLst>
          </p:cNvPr>
          <p:cNvSpPr/>
          <p:nvPr/>
        </p:nvSpPr>
        <p:spPr>
          <a:xfrm>
            <a:off x="5991942" y="2932117"/>
            <a:ext cx="2927067" cy="1597478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bg1"/>
                </a:solidFill>
              </a:rPr>
              <a:t>P-values are:</a:t>
            </a:r>
          </a:p>
          <a:p>
            <a:pPr algn="ctr"/>
            <a:endParaRPr lang="en-GB" sz="1500" dirty="0">
              <a:solidFill>
                <a:schemeClr val="bg1"/>
              </a:solidFill>
            </a:endParaRPr>
          </a:p>
          <a:p>
            <a:pPr algn="ctr"/>
            <a:r>
              <a:rPr lang="en-GB" sz="1500" dirty="0">
                <a:solidFill>
                  <a:schemeClr val="bg1"/>
                </a:solidFill>
              </a:rPr>
              <a:t>Start-6 months = .061</a:t>
            </a:r>
          </a:p>
          <a:p>
            <a:pPr algn="ctr"/>
            <a:r>
              <a:rPr lang="en-GB" sz="1500" dirty="0">
                <a:solidFill>
                  <a:schemeClr val="bg1"/>
                </a:solidFill>
              </a:rPr>
              <a:t>Start to 3 months = .108</a:t>
            </a:r>
          </a:p>
          <a:p>
            <a:pPr algn="ctr"/>
            <a:r>
              <a:rPr lang="en-GB" sz="1500" dirty="0">
                <a:solidFill>
                  <a:schemeClr val="bg1"/>
                </a:solidFill>
              </a:rPr>
              <a:t>3 to 6 months = .603</a:t>
            </a:r>
          </a:p>
        </p:txBody>
      </p:sp>
    </p:spTree>
    <p:extLst>
      <p:ext uri="{BB962C8B-B14F-4D97-AF65-F5344CB8AC3E}">
        <p14:creationId xmlns:p14="http://schemas.microsoft.com/office/powerpoint/2010/main" val="2813234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6" grpId="0" animBg="1"/>
      <p:bldP spid="1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EE707E-0A32-EC43-ADAE-57694C1A84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Effect size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DCC744-874A-104A-9EB4-4BC7082845E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No easy way to calculate an effect size for the Friedman’s ANOVA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00079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2FCEDB-8758-1241-9728-1EAAD296FB4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Reporting in APA format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210EAD-7F90-0F44-97FE-948F3BF47A9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0556" y="2931790"/>
            <a:ext cx="8576840" cy="1998390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/>
              <a:t>Friedman’s ANOVA revealed that the weight of participants significantly changed over the six months after starting the diet </a:t>
            </a:r>
            <a:r>
              <a:rPr lang="en-GB" i="1" dirty="0"/>
              <a:t>X</a:t>
            </a:r>
            <a:r>
              <a:rPr lang="en-GB" i="1" baseline="30000" dirty="0"/>
              <a:t>2</a:t>
            </a:r>
            <a:r>
              <a:rPr lang="en-GB" i="1" baseline="-25000" dirty="0"/>
              <a:t>F</a:t>
            </a:r>
            <a:r>
              <a:rPr lang="en-GB" dirty="0"/>
              <a:t>(2) = 8.00, </a:t>
            </a:r>
            <a:r>
              <a:rPr lang="en-GB" i="1" dirty="0"/>
              <a:t>p</a:t>
            </a:r>
            <a:r>
              <a:rPr lang="en-GB" dirty="0"/>
              <a:t> = .018. Post-hoc comparisons were then conducting using the Conover test. P-values were corrected using Bonferroni-Holm. No significant differences were observed between the start (median = 81.64, range = 54.32-86.31) and the 3 months timepoint (median = 60.34; range = 51.34-80.34; </a:t>
            </a:r>
            <a:r>
              <a:rPr lang="en-GB" i="1" dirty="0"/>
              <a:t>p</a:t>
            </a:r>
            <a:r>
              <a:rPr lang="en-GB" dirty="0"/>
              <a:t> = .108), the start and the 6 months timepoint diet (median = 59.34, range = 52.12-79.65; </a:t>
            </a:r>
            <a:r>
              <a:rPr lang="en-GB" i="1" dirty="0"/>
              <a:t>p</a:t>
            </a:r>
            <a:r>
              <a:rPr lang="en-GB" dirty="0"/>
              <a:t> = .061), or the 3 and the 6 month timepoint (</a:t>
            </a:r>
            <a:r>
              <a:rPr lang="en-GB" i="1" dirty="0"/>
              <a:t>p</a:t>
            </a:r>
            <a:r>
              <a:rPr lang="en-GB" dirty="0"/>
              <a:t> = .603).</a:t>
            </a:r>
          </a:p>
          <a:p>
            <a:pPr marL="0" indent="0" algn="ctr">
              <a:buNone/>
            </a:pP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2F29107-E046-D24C-A2E9-87010382C48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4265"/>
          <a:stretch/>
        </p:blipFill>
        <p:spPr>
          <a:xfrm>
            <a:off x="5724128" y="1467812"/>
            <a:ext cx="2088232" cy="117603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85DDC54-04FF-AE43-B5B4-F222CE4E16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440" y="1532198"/>
            <a:ext cx="49149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970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2FCEDB-8758-1241-9728-1EAAD296FB4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Reporting in APA format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A08C5B76-E56F-0343-8089-FF6B84BA1300}"/>
              </a:ext>
            </a:extLst>
          </p:cNvPr>
          <p:cNvSpPr txBox="1">
            <a:spLocks/>
          </p:cNvSpPr>
          <p:nvPr/>
        </p:nvSpPr>
        <p:spPr>
          <a:xfrm>
            <a:off x="395536" y="1275606"/>
            <a:ext cx="4672014" cy="1998390"/>
          </a:xfrm>
          <a:prstGeom prst="rect">
            <a:avLst/>
          </a:prstGeom>
        </p:spPr>
        <p:txBody>
          <a:bodyPr vert="horz"/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3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dirty="0"/>
              <a:t>Friedman’s ANOVA revealed that the weight of participants significantly changed over the six months after starting the diet </a:t>
            </a:r>
            <a:r>
              <a:rPr lang="en-GB" i="1" dirty="0"/>
              <a:t>X</a:t>
            </a:r>
            <a:r>
              <a:rPr lang="en-GB" i="1" baseline="30000" dirty="0"/>
              <a:t>2</a:t>
            </a:r>
            <a:r>
              <a:rPr lang="en-GB" i="1" baseline="-25000" dirty="0"/>
              <a:t>F</a:t>
            </a:r>
            <a:r>
              <a:rPr lang="en-GB" dirty="0"/>
              <a:t>(2) = 8.00, </a:t>
            </a:r>
            <a:r>
              <a:rPr lang="en-GB" i="1" dirty="0"/>
              <a:t>p</a:t>
            </a:r>
            <a:r>
              <a:rPr lang="en-GB" dirty="0"/>
              <a:t> = .018. Post-hoc comparisons were then conducting using the Conover test. P-values were corrected using Bonferroni-Holm. No significant differences were observed between the start (median = 81.64, range = 54.32-86.31) and the 3 months timepoint (median = 60.34; range = 51.34-80.34; </a:t>
            </a:r>
            <a:r>
              <a:rPr lang="en-GB" i="1" dirty="0"/>
              <a:t>p</a:t>
            </a:r>
            <a:r>
              <a:rPr lang="en-GB" dirty="0"/>
              <a:t> = .108), the start and the 6 months timepoint diet (median = 59.34, range = 52.12-79.65; </a:t>
            </a:r>
            <a:r>
              <a:rPr lang="en-GB" i="1" dirty="0"/>
              <a:t>p</a:t>
            </a:r>
            <a:r>
              <a:rPr lang="en-GB" dirty="0"/>
              <a:t> = .061), or the 3 and the 6 month timepoint (</a:t>
            </a:r>
            <a:r>
              <a:rPr lang="en-GB" i="1" dirty="0"/>
              <a:t>p</a:t>
            </a:r>
            <a:r>
              <a:rPr lang="en-GB" dirty="0"/>
              <a:t> = .603).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EB8E792-9554-1240-83FC-5D9896C0CF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839" y="2139702"/>
            <a:ext cx="3536898" cy="218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660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E5F09-A223-A347-9F88-C3FE3303E64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Lab preparation (~10 minutes)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629589-708B-4246-A438-7B15379C433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Please watch the short lab preparation video prior to your lab</a:t>
            </a:r>
          </a:p>
          <a:p>
            <a:endParaRPr lang="en-GB" dirty="0"/>
          </a:p>
          <a:p>
            <a:r>
              <a:rPr lang="en-GB" dirty="0"/>
              <a:t>We will walk through an R script that runs a Friedman’s ANOVA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64548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84FABD-7A24-134B-98DD-038B562880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Post-lecture activities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3F488F27-27F0-C84A-845F-B61E837767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536" y="1574705"/>
            <a:ext cx="8425184" cy="3564731"/>
          </a:xfrm>
        </p:spPr>
        <p:txBody>
          <a:bodyPr/>
          <a:lstStyle/>
          <a:p>
            <a:r>
              <a:rPr lang="en-GB" dirty="0"/>
              <a:t>Now live on Moodle</a:t>
            </a:r>
            <a:endParaRPr lang="en-GB" b="1" u="sng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838101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>
            <a:extLst>
              <a:ext uri="{FF2B5EF4-FFF2-40B4-BE49-F238E27FC236}">
                <a16:creationId xmlns:a16="http://schemas.microsoft.com/office/drawing/2014/main" id="{481D4F47-7616-A34C-89A1-5183F5EDEB29}"/>
              </a:ext>
            </a:extLst>
          </p:cNvPr>
          <p:cNvSpPr>
            <a:spLocks noGrp="1"/>
          </p:cNvSpPr>
          <p:nvPr>
            <p:ph type="ctrTitle"/>
          </p:nvPr>
        </p:nvSpPr>
        <p:spPr bwMode="auto">
          <a:xfrm>
            <a:off x="443072" y="2067694"/>
            <a:ext cx="8208912" cy="75790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/>
              <a:t>Thank you for listening!</a:t>
            </a:r>
            <a:endParaRPr lang="en-GB" altLang="en-US" sz="1350" dirty="0"/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3B45A609-B001-D940-B74F-B4BD62AEF1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7544" y="2947969"/>
            <a:ext cx="8208912" cy="540060"/>
          </a:xfrm>
        </p:spPr>
        <p:txBody>
          <a:bodyPr/>
          <a:lstStyle/>
          <a:p>
            <a:r>
              <a:rPr lang="en-GB" sz="1800" dirty="0"/>
              <a:t>Please post any questions on the discussion board or on this week’s Qualtrics link on Moodle.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D77532-5AF7-FB45-812F-7E6A0622EF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Research question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09D8E3C-91F7-AC48-B768-234501E68B25}"/>
              </a:ext>
            </a:extLst>
          </p:cNvPr>
          <p:cNvSpPr/>
          <p:nvPr/>
        </p:nvSpPr>
        <p:spPr>
          <a:xfrm>
            <a:off x="536996" y="1714810"/>
            <a:ext cx="4148302" cy="289653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You are a researcher interested in whether a calorie tracking app you have developed works.</a:t>
            </a:r>
          </a:p>
          <a:p>
            <a:pPr algn="ctr"/>
            <a:endParaRPr lang="en-GB" dirty="0">
              <a:solidFill>
                <a:schemeClr val="accent2"/>
              </a:solidFill>
            </a:endParaRPr>
          </a:p>
          <a:p>
            <a:pPr algn="ctr"/>
            <a:r>
              <a:rPr lang="en-GB" dirty="0">
                <a:solidFill>
                  <a:schemeClr val="accent2"/>
                </a:solidFill>
              </a:rPr>
              <a:t>You weigh participants (in kg) before exposing them to the app (Timepoint 1), after 3 months (Timepoint 2), after 6 months (Timepoint 3)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44EA2C0-8E47-B440-B60B-749B2BF6ADDC}"/>
              </a:ext>
            </a:extLst>
          </p:cNvPr>
          <p:cNvSpPr txBox="1"/>
          <p:nvPr/>
        </p:nvSpPr>
        <p:spPr>
          <a:xfrm>
            <a:off x="40193" y="-1045029"/>
            <a:ext cx="184731" cy="36933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27650" name="Picture 2" descr="Iphone-cell-phone-clipart-free-clipart-images-2 - iRacing.com | iRacing.com  Motorsport Simulations">
            <a:extLst>
              <a:ext uri="{FF2B5EF4-FFF2-40B4-BE49-F238E27FC236}">
                <a16:creationId xmlns:a16="http://schemas.microsoft.com/office/drawing/2014/main" id="{A9949509-C0BA-AD47-92A2-BCCD0D352B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778" y="2093627"/>
            <a:ext cx="1363534" cy="956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1C0681F6-2F00-6342-A33A-3105785F4A61}"/>
              </a:ext>
            </a:extLst>
          </p:cNvPr>
          <p:cNvCxnSpPr/>
          <p:nvPr/>
        </p:nvCxnSpPr>
        <p:spPr>
          <a:xfrm>
            <a:off x="8532440" y="1514996"/>
            <a:ext cx="0" cy="3096344"/>
          </a:xfrm>
          <a:prstGeom prst="straightConnector1">
            <a:avLst/>
          </a:prstGeom>
          <a:ln w="508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A1AC3530-D1DA-8143-BB2A-81860DA6ACAE}"/>
              </a:ext>
            </a:extLst>
          </p:cNvPr>
          <p:cNvSpPr txBox="1"/>
          <p:nvPr/>
        </p:nvSpPr>
        <p:spPr>
          <a:xfrm>
            <a:off x="5364087" y="1514996"/>
            <a:ext cx="32429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Timepoint 1: </a:t>
            </a:r>
            <a:r>
              <a:rPr lang="en-GB" dirty="0"/>
              <a:t>Start of the study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5B94C51-8CAC-2C4D-9FF7-384057C49DC6}"/>
              </a:ext>
            </a:extLst>
          </p:cNvPr>
          <p:cNvSpPr txBox="1"/>
          <p:nvPr/>
        </p:nvSpPr>
        <p:spPr>
          <a:xfrm>
            <a:off x="5364086" y="3259171"/>
            <a:ext cx="32429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Timepoint 2: </a:t>
            </a:r>
            <a:r>
              <a:rPr lang="en-GB" dirty="0"/>
              <a:t>After 3 months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7B30234-2BD9-5746-87A8-BBD9B9D4E209}"/>
              </a:ext>
            </a:extLst>
          </p:cNvPr>
          <p:cNvSpPr txBox="1"/>
          <p:nvPr/>
        </p:nvSpPr>
        <p:spPr>
          <a:xfrm>
            <a:off x="5364085" y="4244145"/>
            <a:ext cx="32429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Timepoint 3: </a:t>
            </a:r>
            <a:r>
              <a:rPr lang="en-GB" dirty="0"/>
              <a:t>After 6 months</a:t>
            </a:r>
          </a:p>
        </p:txBody>
      </p:sp>
    </p:spTree>
    <p:extLst>
      <p:ext uri="{BB962C8B-B14F-4D97-AF65-F5344CB8AC3E}">
        <p14:creationId xmlns:p14="http://schemas.microsoft.com/office/powerpoint/2010/main" val="3922248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F1F758-29B1-054B-BF2E-787E0A296AD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Data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A0A3CC4-2433-DC44-97AA-35FB96327C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3250751"/>
              </p:ext>
            </p:extLst>
          </p:nvPr>
        </p:nvGraphicFramePr>
        <p:xfrm>
          <a:off x="3235318" y="1779662"/>
          <a:ext cx="2673363" cy="2808310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891121">
                  <a:extLst>
                    <a:ext uri="{9D8B030D-6E8A-4147-A177-3AD203B41FA5}">
                      <a16:colId xmlns:a16="http://schemas.microsoft.com/office/drawing/2014/main" val="623026815"/>
                    </a:ext>
                  </a:extLst>
                </a:gridCol>
                <a:gridCol w="891121">
                  <a:extLst>
                    <a:ext uri="{9D8B030D-6E8A-4147-A177-3AD203B41FA5}">
                      <a16:colId xmlns:a16="http://schemas.microsoft.com/office/drawing/2014/main" val="1709521118"/>
                    </a:ext>
                  </a:extLst>
                </a:gridCol>
                <a:gridCol w="891121">
                  <a:extLst>
                    <a:ext uri="{9D8B030D-6E8A-4147-A177-3AD203B41FA5}">
                      <a16:colId xmlns:a16="http://schemas.microsoft.com/office/drawing/2014/main" val="2087014090"/>
                    </a:ext>
                  </a:extLst>
                </a:gridCol>
              </a:tblGrid>
              <a:tr h="314885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Weight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5028819"/>
                  </a:ext>
                </a:extLst>
              </a:tr>
              <a:tr h="31488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T1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T2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T3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33336365"/>
                  </a:ext>
                </a:extLst>
              </a:tr>
              <a:tr h="31488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85.31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59.31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62.41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72803169"/>
                  </a:ext>
                </a:extLst>
              </a:tr>
              <a:tr h="31488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83.57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60.43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54.34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69387415"/>
                  </a:ext>
                </a:extLst>
              </a:tr>
              <a:tr h="31488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81.65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80.34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79.65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6312238"/>
                  </a:ext>
                </a:extLst>
              </a:tr>
              <a:tr h="31488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55.00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53.14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52.12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98941326"/>
                  </a:ext>
                </a:extLst>
              </a:tr>
              <a:tr h="31488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54.32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51.34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56.32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91368107"/>
                  </a:ext>
                </a:extLst>
              </a:tr>
              <a:tr h="31488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86.31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75.32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71.34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14104870"/>
                  </a:ext>
                </a:extLst>
              </a:tr>
              <a:tr h="2892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61.00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60.34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59.34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076158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4816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AD5895-BDC7-E348-8C1C-F572687CD8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Assessing the normality assumption</a:t>
            </a:r>
            <a:br>
              <a:rPr lang="en-GB" dirty="0"/>
            </a:br>
            <a:r>
              <a:rPr lang="en-GB" dirty="0"/>
              <a:t>Q-Q plots and Shapiro-Wilk: per timepoint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822B7D-CD21-BA49-8BC4-D00D63AD033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43385" y="1275606"/>
            <a:ext cx="2952574" cy="360040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/>
              <a:t>Start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2686C92-8872-8A42-8FBA-13A726F2DB88}"/>
              </a:ext>
            </a:extLst>
          </p:cNvPr>
          <p:cNvCxnSpPr/>
          <p:nvPr/>
        </p:nvCxnSpPr>
        <p:spPr>
          <a:xfrm>
            <a:off x="3095959" y="1738427"/>
            <a:ext cx="0" cy="2884566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E15E9193-AD7F-5B41-8C5A-DCA8F5349DE2}"/>
              </a:ext>
            </a:extLst>
          </p:cNvPr>
          <p:cNvSpPr txBox="1">
            <a:spLocks/>
          </p:cNvSpPr>
          <p:nvPr/>
        </p:nvSpPr>
        <p:spPr>
          <a:xfrm>
            <a:off x="3113653" y="1275606"/>
            <a:ext cx="2952574" cy="360040"/>
          </a:xfrm>
          <a:prstGeom prst="rect">
            <a:avLst/>
          </a:prstGeom>
        </p:spPr>
        <p:txBody>
          <a:bodyPr vert="horz"/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3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dirty="0"/>
              <a:t>3 months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31FD2AD-646A-BB4B-BFD0-727CF3E588A6}"/>
              </a:ext>
            </a:extLst>
          </p:cNvPr>
          <p:cNvCxnSpPr/>
          <p:nvPr/>
        </p:nvCxnSpPr>
        <p:spPr>
          <a:xfrm>
            <a:off x="5940152" y="1738427"/>
            <a:ext cx="0" cy="2884566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21D1DA56-53F8-8547-A4DA-A08C3731BFFA}"/>
              </a:ext>
            </a:extLst>
          </p:cNvPr>
          <p:cNvSpPr txBox="1">
            <a:spLocks/>
          </p:cNvSpPr>
          <p:nvPr/>
        </p:nvSpPr>
        <p:spPr>
          <a:xfrm>
            <a:off x="6083922" y="1275606"/>
            <a:ext cx="2952574" cy="360040"/>
          </a:xfrm>
          <a:prstGeom prst="rect">
            <a:avLst/>
          </a:prstGeom>
        </p:spPr>
        <p:txBody>
          <a:bodyPr vert="horz"/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3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dirty="0"/>
              <a:t>6 months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4D064EB-C942-F94F-A852-DFC63693B7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50" y="1635646"/>
            <a:ext cx="2695223" cy="269522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6F93656-5A94-664F-9991-088C43BE3B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165" y="4393122"/>
            <a:ext cx="2200546" cy="750378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7F35E2AB-C473-E54C-8002-7D6F46ECD8DA}"/>
              </a:ext>
            </a:extLst>
          </p:cNvPr>
          <p:cNvSpPr/>
          <p:nvPr/>
        </p:nvSpPr>
        <p:spPr>
          <a:xfrm>
            <a:off x="1111535" y="4768311"/>
            <a:ext cx="1584176" cy="32275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3F142B0D-17C0-3948-ABC8-D8FDFEF32C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7727" y="1697386"/>
            <a:ext cx="2576101" cy="257174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B3468DFA-FDAA-C545-8AD4-A6FCF179E3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81753" y="4469335"/>
            <a:ext cx="2190991" cy="632777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0E83507F-456F-D641-927F-B3007DDC6E1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61236" y="1683156"/>
            <a:ext cx="2715616" cy="2738668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7E47E970-D531-F844-AD1D-D7490D9AE6D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81936" y="4469335"/>
            <a:ext cx="2035000" cy="662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773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7" grpId="0"/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FB6408-796D-014B-B037-6B8FECF929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Friedman’s ANOVA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A2A8AD-3C1B-5A49-98A7-0801D68D070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Alternative to the One-Factor Within-Participants ANOVA</a:t>
            </a:r>
          </a:p>
          <a:p>
            <a:endParaRPr lang="en-GB" dirty="0"/>
          </a:p>
          <a:p>
            <a:r>
              <a:rPr lang="en-GB" dirty="0"/>
              <a:t>Appropriate if you have a design with three or more repeated measures</a:t>
            </a:r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26404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D2D205B-FD46-2B40-861D-3EB60E8687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8123179"/>
              </p:ext>
            </p:extLst>
          </p:nvPr>
        </p:nvGraphicFramePr>
        <p:xfrm>
          <a:off x="377404" y="1779662"/>
          <a:ext cx="5346726" cy="2808310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891121">
                  <a:extLst>
                    <a:ext uri="{9D8B030D-6E8A-4147-A177-3AD203B41FA5}">
                      <a16:colId xmlns:a16="http://schemas.microsoft.com/office/drawing/2014/main" val="623026815"/>
                    </a:ext>
                  </a:extLst>
                </a:gridCol>
                <a:gridCol w="891121">
                  <a:extLst>
                    <a:ext uri="{9D8B030D-6E8A-4147-A177-3AD203B41FA5}">
                      <a16:colId xmlns:a16="http://schemas.microsoft.com/office/drawing/2014/main" val="1709521118"/>
                    </a:ext>
                  </a:extLst>
                </a:gridCol>
                <a:gridCol w="891121">
                  <a:extLst>
                    <a:ext uri="{9D8B030D-6E8A-4147-A177-3AD203B41FA5}">
                      <a16:colId xmlns:a16="http://schemas.microsoft.com/office/drawing/2014/main" val="2087014090"/>
                    </a:ext>
                  </a:extLst>
                </a:gridCol>
                <a:gridCol w="891121">
                  <a:extLst>
                    <a:ext uri="{9D8B030D-6E8A-4147-A177-3AD203B41FA5}">
                      <a16:colId xmlns:a16="http://schemas.microsoft.com/office/drawing/2014/main" val="2837672682"/>
                    </a:ext>
                  </a:extLst>
                </a:gridCol>
                <a:gridCol w="891121">
                  <a:extLst>
                    <a:ext uri="{9D8B030D-6E8A-4147-A177-3AD203B41FA5}">
                      <a16:colId xmlns:a16="http://schemas.microsoft.com/office/drawing/2014/main" val="954459594"/>
                    </a:ext>
                  </a:extLst>
                </a:gridCol>
                <a:gridCol w="891121">
                  <a:extLst>
                    <a:ext uri="{9D8B030D-6E8A-4147-A177-3AD203B41FA5}">
                      <a16:colId xmlns:a16="http://schemas.microsoft.com/office/drawing/2014/main" val="456342066"/>
                    </a:ext>
                  </a:extLst>
                </a:gridCol>
              </a:tblGrid>
              <a:tr h="314885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Weight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Ranks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5028819"/>
                  </a:ext>
                </a:extLst>
              </a:tr>
              <a:tr h="31488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T1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T2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T3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T1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T2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T3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3336365"/>
                  </a:ext>
                </a:extLst>
              </a:tr>
              <a:tr h="31488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85.31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59.31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62.41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1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2803169"/>
                  </a:ext>
                </a:extLst>
              </a:tr>
              <a:tr h="31488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83.57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60.43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54.34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1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9387415"/>
                  </a:ext>
                </a:extLst>
              </a:tr>
              <a:tr h="31488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81.65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80.34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79.65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1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312238"/>
                  </a:ext>
                </a:extLst>
              </a:tr>
              <a:tr h="31488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55.00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53.14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52.12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1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8941326"/>
                  </a:ext>
                </a:extLst>
              </a:tr>
              <a:tr h="31488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54.32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51.34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56.32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1368107"/>
                  </a:ext>
                </a:extLst>
              </a:tr>
              <a:tr h="31488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86.31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75.32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71.34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2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4104870"/>
                  </a:ext>
                </a:extLst>
              </a:tr>
              <a:tr h="2892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61.00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60.34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59.34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7615889"/>
                  </a:ext>
                </a:extLst>
              </a:tr>
            </a:tbl>
          </a:graphicData>
        </a:graphic>
      </p:graphicFrame>
      <p:sp>
        <p:nvSpPr>
          <p:cNvPr id="6" name="Title 1">
            <a:extLst>
              <a:ext uri="{FF2B5EF4-FFF2-40B4-BE49-F238E27FC236}">
                <a16:creationId xmlns:a16="http://schemas.microsoft.com/office/drawing/2014/main" id="{D8B7E253-F7CC-1A42-AEA4-6B3D9E8CDF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411510"/>
            <a:ext cx="8064896" cy="864096"/>
          </a:xfrm>
        </p:spPr>
        <p:txBody>
          <a:bodyPr/>
          <a:lstStyle/>
          <a:p>
            <a:r>
              <a:rPr lang="en-GB" dirty="0"/>
              <a:t>Friedman’s ANOVA</a:t>
            </a:r>
            <a:br>
              <a:rPr lang="en-GB" dirty="0"/>
            </a:br>
            <a:r>
              <a:rPr lang="en-GB" sz="2000" dirty="0"/>
              <a:t>Step 1: Rank the data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135A7F49-3517-C448-97EB-8CA69D4E9CB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940152" y="2067695"/>
            <a:ext cx="3096344" cy="2376264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/>
              <a:t>Rank data for each participant separately (i.e. each row).</a:t>
            </a:r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/>
              <a:t>Rank as with the other tests</a:t>
            </a:r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endParaRPr lang="en-GB" dirty="0"/>
          </a:p>
          <a:p>
            <a:pPr algn="ctr"/>
            <a:endParaRPr lang="en-GB" dirty="0"/>
          </a:p>
          <a:p>
            <a:pPr marL="0" indent="0" algn="ctr">
              <a:buNone/>
            </a:pPr>
            <a:endParaRPr lang="en-GB" dirty="0"/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07640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D8B7E253-F7CC-1A42-AEA4-6B3D9E8CDF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411510"/>
            <a:ext cx="8064896" cy="864096"/>
          </a:xfrm>
        </p:spPr>
        <p:txBody>
          <a:bodyPr/>
          <a:lstStyle/>
          <a:p>
            <a:r>
              <a:rPr lang="en-GB" dirty="0"/>
              <a:t>Friedman’s ANOVA</a:t>
            </a:r>
            <a:br>
              <a:rPr lang="en-GB" dirty="0"/>
            </a:br>
            <a:r>
              <a:rPr lang="en-GB" sz="2000" dirty="0"/>
              <a:t>Step 2: Sum the ranks for each timepoint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135A7F49-3517-C448-97EB-8CA69D4E9CB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47656" y="2310631"/>
            <a:ext cx="3096344" cy="1746363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/>
              <a:t>Start = 3+3+3+3+2+3+3 = 20</a:t>
            </a:r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/>
              <a:t>3 mon = 1+2+2+2+1+2+2 = 12</a:t>
            </a:r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/>
              <a:t>6 mon = 2+1+1+1+3+1+1 = 10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971205F5-B954-F04B-A895-BB4BE3778C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3940427"/>
              </p:ext>
            </p:extLst>
          </p:nvPr>
        </p:nvGraphicFramePr>
        <p:xfrm>
          <a:off x="377404" y="1779662"/>
          <a:ext cx="5346726" cy="3097540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891121">
                  <a:extLst>
                    <a:ext uri="{9D8B030D-6E8A-4147-A177-3AD203B41FA5}">
                      <a16:colId xmlns:a16="http://schemas.microsoft.com/office/drawing/2014/main" val="623026815"/>
                    </a:ext>
                  </a:extLst>
                </a:gridCol>
                <a:gridCol w="891121">
                  <a:extLst>
                    <a:ext uri="{9D8B030D-6E8A-4147-A177-3AD203B41FA5}">
                      <a16:colId xmlns:a16="http://schemas.microsoft.com/office/drawing/2014/main" val="1709521118"/>
                    </a:ext>
                  </a:extLst>
                </a:gridCol>
                <a:gridCol w="891121">
                  <a:extLst>
                    <a:ext uri="{9D8B030D-6E8A-4147-A177-3AD203B41FA5}">
                      <a16:colId xmlns:a16="http://schemas.microsoft.com/office/drawing/2014/main" val="2087014090"/>
                    </a:ext>
                  </a:extLst>
                </a:gridCol>
                <a:gridCol w="891121">
                  <a:extLst>
                    <a:ext uri="{9D8B030D-6E8A-4147-A177-3AD203B41FA5}">
                      <a16:colId xmlns:a16="http://schemas.microsoft.com/office/drawing/2014/main" val="2837672682"/>
                    </a:ext>
                  </a:extLst>
                </a:gridCol>
                <a:gridCol w="891121">
                  <a:extLst>
                    <a:ext uri="{9D8B030D-6E8A-4147-A177-3AD203B41FA5}">
                      <a16:colId xmlns:a16="http://schemas.microsoft.com/office/drawing/2014/main" val="954459594"/>
                    </a:ext>
                  </a:extLst>
                </a:gridCol>
                <a:gridCol w="891121">
                  <a:extLst>
                    <a:ext uri="{9D8B030D-6E8A-4147-A177-3AD203B41FA5}">
                      <a16:colId xmlns:a16="http://schemas.microsoft.com/office/drawing/2014/main" val="456342066"/>
                    </a:ext>
                  </a:extLst>
                </a:gridCol>
              </a:tblGrid>
              <a:tr h="314885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Weight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Ranks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5028819"/>
                  </a:ext>
                </a:extLst>
              </a:tr>
              <a:tr h="31488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T1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T2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T3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T1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T2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T3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3336365"/>
                  </a:ext>
                </a:extLst>
              </a:tr>
              <a:tr h="31488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85.31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59.31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62.41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1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2803169"/>
                  </a:ext>
                </a:extLst>
              </a:tr>
              <a:tr h="31488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83.57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60.43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54.34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1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9387415"/>
                  </a:ext>
                </a:extLst>
              </a:tr>
              <a:tr h="31488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81.65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80.34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79.65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1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312238"/>
                  </a:ext>
                </a:extLst>
              </a:tr>
              <a:tr h="31488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55.00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53.14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52.12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1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8941326"/>
                  </a:ext>
                </a:extLst>
              </a:tr>
              <a:tr h="31488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54.32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51.34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56.32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1368107"/>
                  </a:ext>
                </a:extLst>
              </a:tr>
              <a:tr h="31488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86.31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75.32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71.34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2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4104870"/>
                  </a:ext>
                </a:extLst>
              </a:tr>
              <a:tr h="2892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61.00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60.34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59.34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7615889"/>
                  </a:ext>
                </a:extLst>
              </a:tr>
              <a:tr h="28923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SUM OF RANKS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45005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3665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D8B7E253-F7CC-1A42-AEA4-6B3D9E8CDF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411510"/>
            <a:ext cx="8064896" cy="864096"/>
          </a:xfrm>
        </p:spPr>
        <p:txBody>
          <a:bodyPr/>
          <a:lstStyle/>
          <a:p>
            <a:r>
              <a:rPr lang="en-GB" dirty="0"/>
              <a:t>Friedman’s ANOVA</a:t>
            </a:r>
            <a:br>
              <a:rPr lang="en-GB" dirty="0"/>
            </a:br>
            <a:r>
              <a:rPr lang="en-GB" sz="2000" dirty="0"/>
              <a:t>Step 3: Use these values to calculate the test statistic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A146665-85D9-A24E-9DA4-C2F2EDF40F27}"/>
                  </a:ext>
                </a:extLst>
              </p:cNvPr>
              <p:cNvSpPr txBox="1"/>
              <p:nvPr/>
            </p:nvSpPr>
            <p:spPr>
              <a:xfrm>
                <a:off x="871241" y="1635646"/>
                <a:ext cx="7113487" cy="73738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3000" b="0" dirty="0"/>
                  <a:t>=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GB" sz="3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GB" sz="3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3000" b="0" i="1" smtClean="0">
                                <a:latin typeface="Cambria Math" panose="02040503050406030204" pitchFamily="18" charset="0"/>
                              </a:rPr>
                              <m:t>12</m:t>
                            </m:r>
                          </m:num>
                          <m:den>
                            <m:r>
                              <a:rPr lang="en-GB" sz="3000" b="0" i="1" smtClean="0">
                                <a:latin typeface="Cambria Math" panose="02040503050406030204" pitchFamily="18" charset="0"/>
                              </a:rPr>
                              <m:t>𝑁𝑘</m:t>
                            </m:r>
                            <m:r>
                              <a:rPr lang="en-GB" sz="3000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GB" sz="30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GB" sz="3000" b="0" i="1" smtClean="0">
                                <a:latin typeface="Cambria Math" panose="02040503050406030204" pitchFamily="18" charset="0"/>
                              </a:rPr>
                              <m:t>+1)</m:t>
                            </m:r>
                          </m:den>
                        </m:f>
                      </m:e>
                    </m:d>
                    <m:d>
                      <m:dPr>
                        <m:ctrlPr>
                          <a:rPr lang="en-GB" sz="3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GB" sz="30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3000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GB" sz="3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GB" sz="3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en-GB" sz="30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30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GB" sz="3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GB" sz="3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+ …+</m:t>
                        </m:r>
                        <m:sSubSup>
                          <m:sSubSupPr>
                            <m:ctrlPr>
                              <a:rPr lang="en-GB" sz="30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30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GB" sz="30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  <m:sup>
                            <m:r>
                              <a:rPr lang="en-GB" sz="3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d>
                  </m:oMath>
                </a14:m>
                <a:r>
                  <a:rPr lang="en-GB" sz="3000" dirty="0"/>
                  <a:t> - 3</a:t>
                </a:r>
                <a:r>
                  <a:rPr lang="en-GB" sz="3000" i="1" dirty="0"/>
                  <a:t>N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3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e>
                    </m:d>
                  </m:oMath>
                </a14:m>
                <a:endParaRPr lang="en-GB" sz="30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A146665-85D9-A24E-9DA4-C2F2EDF40F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1241" y="1635646"/>
                <a:ext cx="7113487" cy="737381"/>
              </a:xfrm>
              <a:prstGeom prst="rect">
                <a:avLst/>
              </a:prstGeom>
              <a:blipFill>
                <a:blip r:embed="rId2"/>
                <a:stretch>
                  <a:fillRect l="-2674" b="-1864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A5EBA5AC-5EAD-6149-884C-0700377B9025}"/>
              </a:ext>
            </a:extLst>
          </p:cNvPr>
          <p:cNvSpPr txBox="1">
            <a:spLocks/>
          </p:cNvSpPr>
          <p:nvPr/>
        </p:nvSpPr>
        <p:spPr>
          <a:xfrm>
            <a:off x="705993" y="2949624"/>
            <a:ext cx="8425184" cy="3564731"/>
          </a:xfrm>
          <a:prstGeom prst="rect">
            <a:avLst/>
          </a:prstGeom>
        </p:spPr>
        <p:txBody>
          <a:bodyPr vert="horz"/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3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N = number of participants</a:t>
            </a:r>
          </a:p>
          <a:p>
            <a:r>
              <a:rPr lang="en-GB" dirty="0"/>
              <a:t>R</a:t>
            </a:r>
            <a:r>
              <a:rPr lang="en-GB" baseline="-25000" dirty="0"/>
              <a:t>1</a:t>
            </a:r>
            <a:r>
              <a:rPr lang="en-GB" dirty="0"/>
              <a:t> = sum of ranks for conditions 1, R</a:t>
            </a:r>
            <a:r>
              <a:rPr lang="en-GB" baseline="-25000" dirty="0"/>
              <a:t>2</a:t>
            </a:r>
            <a:r>
              <a:rPr lang="en-GB" dirty="0"/>
              <a:t> = sum of ranks for conditions 2, </a:t>
            </a:r>
            <a:r>
              <a:rPr lang="en-GB" dirty="0" err="1"/>
              <a:t>R</a:t>
            </a:r>
            <a:r>
              <a:rPr lang="en-GB" baseline="-25000" dirty="0" err="1"/>
              <a:t>k</a:t>
            </a:r>
            <a:r>
              <a:rPr lang="en-GB" baseline="-25000" dirty="0"/>
              <a:t> </a:t>
            </a:r>
            <a:r>
              <a:rPr lang="en-GB" dirty="0"/>
              <a:t>= simply tells you to repeat this for each conditions</a:t>
            </a:r>
            <a:r>
              <a:rPr lang="en-GB" baseline="-25000" dirty="0"/>
              <a:t> </a:t>
            </a:r>
          </a:p>
          <a:p>
            <a:r>
              <a:rPr lang="en-GB" dirty="0"/>
              <a:t>k = number of conditions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63466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8C0E1D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52B1E"/>
      </a:hlink>
      <a:folHlink>
        <a:srgbClr val="D52B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 2: Text Only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52B1E"/>
      </a:hlink>
      <a:folHlink>
        <a:srgbClr val="D52B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43781</TotalTime>
  <Words>1220</Words>
  <Application>Microsoft Macintosh PowerPoint</Application>
  <PresentationFormat>On-screen Show (16:9)</PresentationFormat>
  <Paragraphs>277</Paragraphs>
  <Slides>29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Arial</vt:lpstr>
      <vt:lpstr>Calibri</vt:lpstr>
      <vt:lpstr>Cambria Math</vt:lpstr>
      <vt:lpstr>Office Theme</vt:lpstr>
      <vt:lpstr>Slide 2: Text Only</vt:lpstr>
      <vt:lpstr>Part 2</vt:lpstr>
      <vt:lpstr>Assessing the assumption of normality</vt:lpstr>
      <vt:lpstr>Research question</vt:lpstr>
      <vt:lpstr>Data</vt:lpstr>
      <vt:lpstr>Assessing the normality assumption Q-Q plots and Shapiro-Wilk: per timepoint</vt:lpstr>
      <vt:lpstr>Friedman’s ANOVA</vt:lpstr>
      <vt:lpstr>Friedman’s ANOVA Step 1: Rank the data</vt:lpstr>
      <vt:lpstr>Friedman’s ANOVA Step 2: Sum the ranks for each timepoint</vt:lpstr>
      <vt:lpstr>Friedman’s ANOVA Step 3: Use these values to calculate the test statistic </vt:lpstr>
      <vt:lpstr>Friedman’s ANOVA Step 3: Use these values to calculate the test statistic</vt:lpstr>
      <vt:lpstr>Friedman’s ANOVA Step 3: Use these values to calculate the test statistic</vt:lpstr>
      <vt:lpstr>Friedman’s ANOVA Step 3: Use these values to calculate the test statistic</vt:lpstr>
      <vt:lpstr>Friedman’s ANOVA Step 3: Use these values to calculate the test statistic </vt:lpstr>
      <vt:lpstr>Friedman’s ANOVA Step 4: Calculate the degrees of freedom</vt:lpstr>
      <vt:lpstr>Running the analysis in R</vt:lpstr>
      <vt:lpstr>Preparing the data</vt:lpstr>
      <vt:lpstr>Preparing the data</vt:lpstr>
      <vt:lpstr>Basic code to run Friedman’s ANOVA</vt:lpstr>
      <vt:lpstr>Output from Friedman’s ANOVA</vt:lpstr>
      <vt:lpstr>Where do the differences lie?</vt:lpstr>
      <vt:lpstr>Original vs new dataset</vt:lpstr>
      <vt:lpstr>Where do the differences lie?</vt:lpstr>
      <vt:lpstr>Where do the differences lie? Output</vt:lpstr>
      <vt:lpstr>Effect size</vt:lpstr>
      <vt:lpstr>Reporting in APA format</vt:lpstr>
      <vt:lpstr>Reporting in APA format</vt:lpstr>
      <vt:lpstr>Lab preparation (~10 minutes)</vt:lpstr>
      <vt:lpstr>Post-lecture activities</vt:lpstr>
      <vt:lpstr>Thank you for listening!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wendy.gallagher</dc:creator>
  <cp:lastModifiedBy>Atkinson, Amy</cp:lastModifiedBy>
  <cp:revision>1735</cp:revision>
  <cp:lastPrinted>2021-11-16T20:13:28Z</cp:lastPrinted>
  <dcterms:created xsi:type="dcterms:W3CDTF">2011-10-31T13:04:17Z</dcterms:created>
  <dcterms:modified xsi:type="dcterms:W3CDTF">2023-02-14T12:50:01Z</dcterms:modified>
</cp:coreProperties>
</file>