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2"/>
  </p:notesMasterIdLst>
  <p:sldIdLst>
    <p:sldId id="259" r:id="rId3"/>
    <p:sldId id="280" r:id="rId4"/>
    <p:sldId id="278" r:id="rId5"/>
    <p:sldId id="370" r:id="rId6"/>
    <p:sldId id="372" r:id="rId7"/>
    <p:sldId id="321" r:id="rId8"/>
    <p:sldId id="375" r:id="rId9"/>
    <p:sldId id="373" r:id="rId10"/>
    <p:sldId id="279" r:id="rId11"/>
    <p:sldId id="353" r:id="rId12"/>
    <p:sldId id="285" r:id="rId13"/>
    <p:sldId id="376" r:id="rId14"/>
    <p:sldId id="377" r:id="rId15"/>
    <p:sldId id="378" r:id="rId16"/>
    <p:sldId id="379" r:id="rId17"/>
    <p:sldId id="381" r:id="rId18"/>
    <p:sldId id="382" r:id="rId19"/>
    <p:sldId id="385" r:id="rId20"/>
    <p:sldId id="386" r:id="rId21"/>
    <p:sldId id="388" r:id="rId22"/>
    <p:sldId id="354" r:id="rId23"/>
    <p:sldId id="387" r:id="rId24"/>
    <p:sldId id="389" r:id="rId25"/>
    <p:sldId id="390" r:id="rId26"/>
    <p:sldId id="391" r:id="rId27"/>
    <p:sldId id="394" r:id="rId28"/>
    <p:sldId id="418" r:id="rId29"/>
    <p:sldId id="419" r:id="rId30"/>
    <p:sldId id="421" r:id="rId31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1pPr>
    <a:lvl2pPr marL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2pPr>
    <a:lvl3pPr marL="685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3pPr>
    <a:lvl4pPr marL="10287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4pPr>
    <a:lvl5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6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A0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854" autoAdjust="0"/>
    <p:restoredTop sz="87367" autoAdjust="0"/>
  </p:normalViewPr>
  <p:slideViewPr>
    <p:cSldViewPr>
      <p:cViewPr varScale="1">
        <p:scale>
          <a:sx n="125" d="100"/>
          <a:sy n="125" d="100"/>
        </p:scale>
        <p:origin x="560" y="176"/>
      </p:cViewPr>
      <p:guideLst>
        <p:guide orient="horz" pos="1620"/>
        <p:guide pos="61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53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5AD4539-F3A8-1A46-9D98-367A60C5BE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52CE01-406A-6B48-B1F1-BA3F9519A03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902E08C-DBE4-7148-A414-2A19542BC41A}" type="datetimeFigureOut">
              <a:rPr lang="en-GB"/>
              <a:pPr>
                <a:defRPr/>
              </a:pPr>
              <a:t>14/02/2023</a:t>
            </a:fld>
            <a:endParaRPr lang="en-GB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B26B43F-31B4-754C-9D2E-A96461FD3F6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4B420F56-5F34-7847-BB09-13D90FFB9C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47666F-3A33-4B4D-A0D4-D24F01F27E7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A6C0239-56E6-F941-87D1-7E74F6F0093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6FF65036-3491-FE44-A515-E507FD9E19A5}" type="slidenum">
              <a:rPr lang="en-GB" altLang="en-US"/>
              <a:pPr/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>
            <a:extLst>
              <a:ext uri="{FF2B5EF4-FFF2-40B4-BE49-F238E27FC236}">
                <a16:creationId xmlns:a16="http://schemas.microsoft.com/office/drawing/2014/main" id="{320F29C9-D1DA-AD49-9D45-FA79D2B88A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381000" y="685800"/>
            <a:ext cx="6096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A01E5E-59CB-B248-BC29-C4013EDDFAE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rgbClr val="731F43"/>
              </a:solidFill>
              <a:latin typeface="Lucida Grande" pitchFamily="80" charset="0"/>
              <a:ea typeface="ＭＳ Ｐゴシック" charset="-128"/>
            </a:endParaRPr>
          </a:p>
        </p:txBody>
      </p:sp>
      <p:sp>
        <p:nvSpPr>
          <p:cNvPr id="6148" name="Slide Number Placeholder 3">
            <a:extLst>
              <a:ext uri="{FF2B5EF4-FFF2-40B4-BE49-F238E27FC236}">
                <a16:creationId xmlns:a16="http://schemas.microsoft.com/office/drawing/2014/main" id="{F924840F-7A09-264A-A2A9-F64BC6EE959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cs typeface="Arial" panose="020B0604020202020204" pitchFamily="34" charset="0"/>
              </a:defRPr>
            </a:lvl9pPr>
          </a:lstStyle>
          <a:p>
            <a:fld id="{92E58418-9F81-C148-B5D7-00EF79D9A7A9}" type="slidenum">
              <a:rPr lang="en-GB" altLang="en-US"/>
              <a:pPr/>
              <a:t>1</a:t>
            </a:fld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789305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52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3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949015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18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15160101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F65036-3491-FE44-A515-E507FD9E19A5}" type="slidenum">
              <a:rPr lang="en-GB" altLang="en-US" smtClean="0"/>
              <a:pPr/>
              <a:t>24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8730241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1: 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91977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8: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7058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3679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9: discus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1167595"/>
            <a:ext cx="8208912" cy="757907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7544" y="213970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>
              <a:spcBef>
                <a:spcPts val="0"/>
              </a:spcBef>
              <a:buNone/>
              <a:defRPr sz="1200">
                <a:solidFill>
                  <a:srgbClr val="666666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03577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26210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: tex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274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: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46799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: smaller text using bullet poi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0" y="1383509"/>
            <a:ext cx="8425184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052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5: text with bullet points &amp; 1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E0268C6-5562-F941-A8E2-EE92F10559E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233741" y="2745581"/>
            <a:ext cx="184731" cy="369332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endParaRPr lang="en-US" altLang="en-US"/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5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732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6: text with bullet points &amp;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>
          <a:xfrm>
            <a:off x="395291" y="1383509"/>
            <a:ext cx="5400847" cy="3564731"/>
          </a:xfrm>
          <a:prstGeom prst="rect">
            <a:avLst/>
          </a:prstGeom>
        </p:spPr>
        <p:txBody>
          <a:bodyPr vert="horz"/>
          <a:lstStyle>
            <a:lvl1pPr>
              <a:defRPr sz="1800">
                <a:solidFill>
                  <a:srgbClr val="666666"/>
                </a:solidFill>
              </a:defRPr>
            </a:lvl1pPr>
            <a:lvl2pPr>
              <a:defRPr sz="1650">
                <a:solidFill>
                  <a:srgbClr val="666666"/>
                </a:solidFill>
              </a:defRPr>
            </a:lvl2pPr>
            <a:lvl3pPr>
              <a:defRPr sz="1500">
                <a:solidFill>
                  <a:srgbClr val="666666"/>
                </a:solidFill>
              </a:defRPr>
            </a:lvl3pPr>
            <a:lvl4pPr>
              <a:defRPr sz="1350">
                <a:solidFill>
                  <a:srgbClr val="666666"/>
                </a:solidFill>
              </a:defRPr>
            </a:lvl4pPr>
            <a:lvl5pPr>
              <a:defRPr sz="1200">
                <a:solidFill>
                  <a:srgbClr val="666666"/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17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7: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395536" y="411510"/>
            <a:ext cx="6768752" cy="864096"/>
          </a:xfrm>
          <a:prstGeom prst="rect">
            <a:avLst/>
          </a:prstGeom>
        </p:spPr>
        <p:txBody>
          <a:bodyPr/>
          <a:lstStyle>
            <a:lvl1pPr algn="l">
              <a:lnSpc>
                <a:spcPts val="2625"/>
              </a:lnSpc>
              <a:defRPr sz="2700">
                <a:solidFill>
                  <a:srgbClr val="B5121B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93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2.jpe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>
            <a:extLst>
              <a:ext uri="{FF2B5EF4-FFF2-40B4-BE49-F238E27FC236}">
                <a16:creationId xmlns:a16="http://schemas.microsoft.com/office/drawing/2014/main" id="{267495C0-927B-1748-A4A6-A394FE8B1CF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4"/>
            <a:ext cx="9144000" cy="514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40" r:id="rId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8">
            <a:extLst>
              <a:ext uri="{FF2B5EF4-FFF2-40B4-BE49-F238E27FC236}">
                <a16:creationId xmlns:a16="http://schemas.microsoft.com/office/drawing/2014/main" id="{1E2778B8-AF6E-EE4F-A6D8-300865FE8B9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2384"/>
            <a:ext cx="9134475" cy="5147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8" r:id="rId4"/>
    <p:sldLayoutId id="2147483735" r:id="rId5"/>
    <p:sldLayoutId id="2147483736" r:id="rId6"/>
    <p:sldLayoutId id="2147483737" r:id="rId7"/>
    <p:sldLayoutId id="2147483741" r:id="rId8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5pPr>
      <a:lvl6pPr marL="3429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6pPr>
      <a:lvl7pPr marL="6858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7pPr>
      <a:lvl8pPr marL="10287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8pPr>
      <a:lvl9pPr marL="1371600" algn="ctr" rtl="0" fontAlgn="base"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57175" indent="-2571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1437EC74-F71F-1C4A-8D0B-289E9E2C7C58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449796" y="1491630"/>
            <a:ext cx="8244408" cy="59324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lnSpc>
                <a:spcPct val="100000"/>
              </a:lnSpc>
            </a:pPr>
            <a:r>
              <a:rPr lang="en-GB" altLang="en-US" sz="3300" dirty="0"/>
              <a:t>Non-parametric tests</a:t>
            </a:r>
            <a:br>
              <a:rPr lang="en-GB" altLang="en-US" sz="3300" dirty="0"/>
            </a:br>
            <a:r>
              <a:rPr lang="en-GB" altLang="en-US" sz="3300" dirty="0"/>
              <a:t>The Kruskal-Wallis test and Friedman’s ANOVA</a:t>
            </a:r>
            <a:endParaRPr lang="en-GB" altLang="en-US" sz="3300" b="1" dirty="0"/>
          </a:p>
        </p:txBody>
      </p:sp>
      <p:sp>
        <p:nvSpPr>
          <p:cNvPr id="5123" name="Subtitle 2">
            <a:extLst>
              <a:ext uri="{FF2B5EF4-FFF2-40B4-BE49-F238E27FC236}">
                <a16:creationId xmlns:a16="http://schemas.microsoft.com/office/drawing/2014/main" id="{1D77FB21-A009-1E48-BDB4-4049733B0E38}"/>
              </a:ext>
            </a:extLst>
          </p:cNvPr>
          <p:cNvSpPr>
            <a:spLocks noGrp="1"/>
          </p:cNvSpPr>
          <p:nvPr>
            <p:ph type="subTitle" idx="1"/>
          </p:nvPr>
        </p:nvSpPr>
        <p:spPr bwMode="auto">
          <a:xfrm>
            <a:off x="1403648" y="2842600"/>
            <a:ext cx="6894186" cy="1079319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PSYC234: </a:t>
            </a:r>
            <a:r>
              <a:rPr lang="en-GB" sz="1800" dirty="0"/>
              <a:t>Statistics: from association to modelling causality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Dr Amy Atkinson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/>
              <a:t>Lecturer in Developmental Psychology</a:t>
            </a:r>
          </a:p>
          <a:p>
            <a:pPr algn="ctr" eaLnBrk="1" hangingPunct="1">
              <a:spcBef>
                <a:spcPct val="0"/>
              </a:spcBef>
            </a:pPr>
            <a:r>
              <a:rPr lang="en-GB" altLang="en-US" sz="1800" dirty="0" err="1"/>
              <a:t>amy.atkinson@lancaster.ac.uk</a:t>
            </a:r>
            <a:endParaRPr lang="en-GB" alt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A0A1C-2323-4B4B-A929-9CD41EFE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139702"/>
            <a:ext cx="6768752" cy="864096"/>
          </a:xfrm>
        </p:spPr>
        <p:txBody>
          <a:bodyPr/>
          <a:lstStyle/>
          <a:p>
            <a:r>
              <a:rPr lang="en-GB" dirty="0"/>
              <a:t>The theory behind the Kruskal-Wallis test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90FA58-44E0-7747-B41C-0AFE809CF19C}"/>
              </a:ext>
            </a:extLst>
          </p:cNvPr>
          <p:cNvSpPr/>
          <p:nvPr/>
        </p:nvSpPr>
        <p:spPr>
          <a:xfrm>
            <a:off x="323528" y="1059582"/>
            <a:ext cx="856895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31622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1: Order the dependent variable from smallest to largest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61AE699-542F-F942-879F-ACCFB4AD6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9139729"/>
              </p:ext>
            </p:extLst>
          </p:nvPr>
        </p:nvGraphicFramePr>
        <p:xfrm>
          <a:off x="572823" y="1320561"/>
          <a:ext cx="2496654" cy="3655695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248327">
                  <a:extLst>
                    <a:ext uri="{9D8B030D-6E8A-4147-A177-3AD203B41FA5}">
                      <a16:colId xmlns:a16="http://schemas.microsoft.com/office/drawing/2014/main" val="3117295058"/>
                    </a:ext>
                  </a:extLst>
                </a:gridCol>
                <a:gridCol w="1248327">
                  <a:extLst>
                    <a:ext uri="{9D8B030D-6E8A-4147-A177-3AD203B41FA5}">
                      <a16:colId xmlns:a16="http://schemas.microsoft.com/office/drawing/2014/main" val="1879438284"/>
                    </a:ext>
                  </a:extLst>
                </a:gridCol>
              </a:tblGrid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Minutes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2442960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8489490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234063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7192067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0689864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662867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2013455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7247464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653250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602872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716696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26806368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732672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0957978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3732535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9144395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0357465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7210714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1377129"/>
                  </a:ext>
                </a:extLst>
              </a:tr>
            </a:tbl>
          </a:graphicData>
        </a:graphic>
      </p:graphicFrame>
      <p:sp>
        <p:nvSpPr>
          <p:cNvPr id="3" name="Right Arrow 2">
            <a:extLst>
              <a:ext uri="{FF2B5EF4-FFF2-40B4-BE49-F238E27FC236}">
                <a16:creationId xmlns:a16="http://schemas.microsoft.com/office/drawing/2014/main" id="{A69A32C3-876B-E844-8AC0-F6E282D8EC49}"/>
              </a:ext>
            </a:extLst>
          </p:cNvPr>
          <p:cNvSpPr/>
          <p:nvPr/>
        </p:nvSpPr>
        <p:spPr>
          <a:xfrm>
            <a:off x="3820738" y="2715766"/>
            <a:ext cx="936104" cy="576064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1DDE86A-F14A-9545-AAE2-ECC86DE71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303952"/>
              </p:ext>
            </p:extLst>
          </p:nvPr>
        </p:nvGraphicFramePr>
        <p:xfrm>
          <a:off x="5508104" y="1344092"/>
          <a:ext cx="2498400" cy="3655695"/>
        </p:xfrm>
        <a:graphic>
          <a:graphicData uri="http://schemas.openxmlformats.org/drawingml/2006/table">
            <a:tbl>
              <a:tblPr/>
              <a:tblGrid>
                <a:gridCol w="1249200">
                  <a:extLst>
                    <a:ext uri="{9D8B030D-6E8A-4147-A177-3AD203B41FA5}">
                      <a16:colId xmlns:a16="http://schemas.microsoft.com/office/drawing/2014/main" val="3137208110"/>
                    </a:ext>
                  </a:extLst>
                </a:gridCol>
                <a:gridCol w="1249200">
                  <a:extLst>
                    <a:ext uri="{9D8B030D-6E8A-4147-A177-3AD203B41FA5}">
                      <a16:colId xmlns:a16="http://schemas.microsoft.com/office/drawing/2014/main" val="2842683659"/>
                    </a:ext>
                  </a:extLst>
                </a:gridCol>
              </a:tblGrid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Minutes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87790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698835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81657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01380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079888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89724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95927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66771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83985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758174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324066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818559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53636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07848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75070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55196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83063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363828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7866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3001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064896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2: Rank the data (smallest =1, second smallest = 2, etc)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C61AE699-542F-F942-879F-ACCFB4AD6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6482858"/>
              </p:ext>
            </p:extLst>
          </p:nvPr>
        </p:nvGraphicFramePr>
        <p:xfrm>
          <a:off x="395536" y="1320561"/>
          <a:ext cx="2496654" cy="3655695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248327">
                  <a:extLst>
                    <a:ext uri="{9D8B030D-6E8A-4147-A177-3AD203B41FA5}">
                      <a16:colId xmlns:a16="http://schemas.microsoft.com/office/drawing/2014/main" val="3117295058"/>
                    </a:ext>
                  </a:extLst>
                </a:gridCol>
                <a:gridCol w="1248327">
                  <a:extLst>
                    <a:ext uri="{9D8B030D-6E8A-4147-A177-3AD203B41FA5}">
                      <a16:colId xmlns:a16="http://schemas.microsoft.com/office/drawing/2014/main" val="1879438284"/>
                    </a:ext>
                  </a:extLst>
                </a:gridCol>
              </a:tblGrid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Minutes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2442960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8489490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234063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7192067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0689864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662867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2013455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7247464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653250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602872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716696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26806368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732672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0957978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3732535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9144395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0357465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7210714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1377129"/>
                  </a:ext>
                </a:extLst>
              </a:tr>
            </a:tbl>
          </a:graphicData>
        </a:graphic>
      </p:graphicFrame>
      <p:sp>
        <p:nvSpPr>
          <p:cNvPr id="3" name="Right Arrow 2">
            <a:extLst>
              <a:ext uri="{FF2B5EF4-FFF2-40B4-BE49-F238E27FC236}">
                <a16:creationId xmlns:a16="http://schemas.microsoft.com/office/drawing/2014/main" id="{A69A32C3-876B-E844-8AC0-F6E282D8EC49}"/>
              </a:ext>
            </a:extLst>
          </p:cNvPr>
          <p:cNvSpPr/>
          <p:nvPr/>
        </p:nvSpPr>
        <p:spPr>
          <a:xfrm>
            <a:off x="3026561" y="2860376"/>
            <a:ext cx="936104" cy="576064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1DDE86A-F14A-9545-AAE2-ECC86DE71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714588"/>
              </p:ext>
            </p:extLst>
          </p:nvPr>
        </p:nvGraphicFramePr>
        <p:xfrm>
          <a:off x="4123842" y="1320561"/>
          <a:ext cx="2808312" cy="3655695"/>
        </p:xfrm>
        <a:graphic>
          <a:graphicData uri="http://schemas.openxmlformats.org/drawingml/2006/table">
            <a:tbl>
              <a:tblPr/>
              <a:tblGrid>
                <a:gridCol w="936104">
                  <a:extLst>
                    <a:ext uri="{9D8B030D-6E8A-4147-A177-3AD203B41FA5}">
                      <a16:colId xmlns:a16="http://schemas.microsoft.com/office/drawing/2014/main" val="313720811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84268365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875724508"/>
                    </a:ext>
                  </a:extLst>
                </a:gridCol>
              </a:tblGrid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Minutes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87790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698835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81657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01380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079888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89724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95927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66771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83985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758174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324066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818559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53636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07848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75070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55196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83063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363828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786618"/>
                  </a:ext>
                </a:extLst>
              </a:tr>
            </a:tbl>
          </a:graphicData>
        </a:graphic>
      </p:graphicFrame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242597AC-9DAD-9A45-9865-5DA4544CD2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093331" y="2860377"/>
            <a:ext cx="1943165" cy="1151534"/>
          </a:xfrm>
        </p:spPr>
        <p:txBody>
          <a:bodyPr/>
          <a:lstStyle/>
          <a:p>
            <a:pPr marL="0" indent="0" algn="ctr">
              <a:buNone/>
            </a:pPr>
            <a:r>
              <a:rPr lang="en-GB" sz="1400" dirty="0"/>
              <a:t>Same ranking rules as the tests covered last week</a:t>
            </a:r>
          </a:p>
          <a:p>
            <a:pPr marL="0" indent="0" algn="ctr">
              <a:buNone/>
            </a:pPr>
            <a:endParaRPr lang="en-GB" sz="1400" dirty="0"/>
          </a:p>
          <a:p>
            <a:pPr algn="ctr"/>
            <a:endParaRPr lang="en-GB" sz="1400" dirty="0"/>
          </a:p>
          <a:p>
            <a:pPr marL="0" indent="0" algn="ctr">
              <a:buNone/>
            </a:pPr>
            <a:endParaRPr lang="en-GB" sz="1400" dirty="0"/>
          </a:p>
          <a:p>
            <a:pPr algn="ctr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22185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640960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3: Sort back into the original groups (e.g. no shakes, one shake, two shakes)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1DDE86A-F14A-9545-AAE2-ECC86DE719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2027188"/>
              </p:ext>
            </p:extLst>
          </p:nvPr>
        </p:nvGraphicFramePr>
        <p:xfrm>
          <a:off x="467544" y="1347614"/>
          <a:ext cx="2808312" cy="3655695"/>
        </p:xfrm>
        <a:graphic>
          <a:graphicData uri="http://schemas.openxmlformats.org/drawingml/2006/table">
            <a:tbl>
              <a:tblPr/>
              <a:tblGrid>
                <a:gridCol w="936104">
                  <a:extLst>
                    <a:ext uri="{9D8B030D-6E8A-4147-A177-3AD203B41FA5}">
                      <a16:colId xmlns:a16="http://schemas.microsoft.com/office/drawing/2014/main" val="313720811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842683659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875724508"/>
                    </a:ext>
                  </a:extLst>
                </a:gridCol>
              </a:tblGrid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Minutes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987790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7698835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81657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301380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079888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889724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295927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666771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783985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2758174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324066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7818559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5536360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90078482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175070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755196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0830633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6363828"/>
                  </a:ext>
                </a:extLst>
              </a:tr>
              <a:tr h="1924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E9E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154" marR="7154" marT="7154" marB="0" anchor="b">
                    <a:lnL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504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46786618"/>
                  </a:ext>
                </a:extLst>
              </a:tr>
            </a:tbl>
          </a:graphicData>
        </a:graphic>
      </p:graphicFrame>
      <p:sp>
        <p:nvSpPr>
          <p:cNvPr id="7" name="Right Arrow 6">
            <a:extLst>
              <a:ext uri="{FF2B5EF4-FFF2-40B4-BE49-F238E27FC236}">
                <a16:creationId xmlns:a16="http://schemas.microsoft.com/office/drawing/2014/main" id="{111317F2-2C1F-E94A-BDFF-9AA72AB30EAB}"/>
              </a:ext>
            </a:extLst>
          </p:cNvPr>
          <p:cNvSpPr/>
          <p:nvPr/>
        </p:nvSpPr>
        <p:spPr>
          <a:xfrm>
            <a:off x="3474588" y="2715766"/>
            <a:ext cx="737372" cy="576064"/>
          </a:xfrm>
          <a:prstGeom prst="rightArrow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CB6E932-82B6-A34F-8EEA-3D1D491242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3536863"/>
              </p:ext>
            </p:extLst>
          </p:nvPr>
        </p:nvGraphicFramePr>
        <p:xfrm>
          <a:off x="4304683" y="1376501"/>
          <a:ext cx="2340258" cy="175459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972104">
                  <a:extLst>
                    <a:ext uri="{9D8B030D-6E8A-4147-A177-3AD203B41FA5}">
                      <a16:colId xmlns:a16="http://schemas.microsoft.com/office/drawing/2014/main" val="293321798"/>
                    </a:ext>
                  </a:extLst>
                </a:gridCol>
                <a:gridCol w="588068">
                  <a:extLst>
                    <a:ext uri="{9D8B030D-6E8A-4147-A177-3AD203B41FA5}">
                      <a16:colId xmlns:a16="http://schemas.microsoft.com/office/drawing/2014/main" val="1088871752"/>
                    </a:ext>
                  </a:extLst>
                </a:gridCol>
                <a:gridCol w="780086">
                  <a:extLst>
                    <a:ext uri="{9D8B030D-6E8A-4147-A177-3AD203B41FA5}">
                      <a16:colId xmlns:a16="http://schemas.microsoft.com/office/drawing/2014/main" val="2868297868"/>
                    </a:ext>
                  </a:extLst>
                </a:gridCol>
              </a:tblGrid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997693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5469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82339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037992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639411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04453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826323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0FDB986A-1A44-4C43-855E-D88C40AB4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6656208"/>
              </p:ext>
            </p:extLst>
          </p:nvPr>
        </p:nvGraphicFramePr>
        <p:xfrm>
          <a:off x="6804248" y="1376501"/>
          <a:ext cx="2232249" cy="1754592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936104">
                  <a:extLst>
                    <a:ext uri="{9D8B030D-6E8A-4147-A177-3AD203B41FA5}">
                      <a16:colId xmlns:a16="http://schemas.microsoft.com/office/drawing/2014/main" val="3781458417"/>
                    </a:ext>
                  </a:extLst>
                </a:gridCol>
                <a:gridCol w="552062">
                  <a:extLst>
                    <a:ext uri="{9D8B030D-6E8A-4147-A177-3AD203B41FA5}">
                      <a16:colId xmlns:a16="http://schemas.microsoft.com/office/drawing/2014/main" val="3515476891"/>
                    </a:ext>
                  </a:extLst>
                </a:gridCol>
                <a:gridCol w="744083">
                  <a:extLst>
                    <a:ext uri="{9D8B030D-6E8A-4147-A177-3AD203B41FA5}">
                      <a16:colId xmlns:a16="http://schemas.microsoft.com/office/drawing/2014/main" val="4214001716"/>
                    </a:ext>
                  </a:extLst>
                </a:gridCol>
              </a:tblGrid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191078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121410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627000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242152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313528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868241"/>
                  </a:ext>
                </a:extLst>
              </a:tr>
              <a:tr h="250656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82634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197F73E5-0BFF-E240-BCA6-EFDB5A4BE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05888"/>
              </p:ext>
            </p:extLst>
          </p:nvPr>
        </p:nvGraphicFramePr>
        <p:xfrm>
          <a:off x="5454807" y="3231988"/>
          <a:ext cx="2340258" cy="1843324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989401">
                  <a:extLst>
                    <a:ext uri="{9D8B030D-6E8A-4147-A177-3AD203B41FA5}">
                      <a16:colId xmlns:a16="http://schemas.microsoft.com/office/drawing/2014/main" val="293321798"/>
                    </a:ext>
                  </a:extLst>
                </a:gridCol>
                <a:gridCol w="570771">
                  <a:extLst>
                    <a:ext uri="{9D8B030D-6E8A-4147-A177-3AD203B41FA5}">
                      <a16:colId xmlns:a16="http://schemas.microsoft.com/office/drawing/2014/main" val="1088871752"/>
                    </a:ext>
                  </a:extLst>
                </a:gridCol>
                <a:gridCol w="780086">
                  <a:extLst>
                    <a:ext uri="{9D8B030D-6E8A-4147-A177-3AD203B41FA5}">
                      <a16:colId xmlns:a16="http://schemas.microsoft.com/office/drawing/2014/main" val="2868297868"/>
                    </a:ext>
                  </a:extLst>
                </a:gridCol>
              </a:tblGrid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997693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5469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82339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037992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639411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04453"/>
                  </a:ext>
                </a:extLst>
              </a:tr>
              <a:tr h="26333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8263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5584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640960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4: Add up the ranks for each group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CB6E932-82B6-A34F-8EEA-3D1D491242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8321446"/>
              </p:ext>
            </p:extLst>
          </p:nvPr>
        </p:nvGraphicFramePr>
        <p:xfrm>
          <a:off x="395536" y="1880557"/>
          <a:ext cx="2340258" cy="185976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972104">
                  <a:extLst>
                    <a:ext uri="{9D8B030D-6E8A-4147-A177-3AD203B41FA5}">
                      <a16:colId xmlns:a16="http://schemas.microsoft.com/office/drawing/2014/main" val="293321798"/>
                    </a:ext>
                  </a:extLst>
                </a:gridCol>
                <a:gridCol w="588068">
                  <a:extLst>
                    <a:ext uri="{9D8B030D-6E8A-4147-A177-3AD203B41FA5}">
                      <a16:colId xmlns:a16="http://schemas.microsoft.com/office/drawing/2014/main" val="1088871752"/>
                    </a:ext>
                  </a:extLst>
                </a:gridCol>
                <a:gridCol w="780086">
                  <a:extLst>
                    <a:ext uri="{9D8B030D-6E8A-4147-A177-3AD203B41FA5}">
                      <a16:colId xmlns:a16="http://schemas.microsoft.com/office/drawing/2014/main" val="2868297868"/>
                    </a:ext>
                  </a:extLst>
                </a:gridCol>
              </a:tblGrid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997693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5469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82339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037992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639411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04453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826323"/>
                  </a:ext>
                </a:extLst>
              </a:tr>
              <a:tr h="232471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RANKS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9824099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0FDB986A-1A44-4C43-855E-D88C40AB4D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676206"/>
              </p:ext>
            </p:extLst>
          </p:nvPr>
        </p:nvGraphicFramePr>
        <p:xfrm>
          <a:off x="3420001" y="1895152"/>
          <a:ext cx="2340000" cy="1859768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981290">
                  <a:extLst>
                    <a:ext uri="{9D8B030D-6E8A-4147-A177-3AD203B41FA5}">
                      <a16:colId xmlns:a16="http://schemas.microsoft.com/office/drawing/2014/main" val="3781458417"/>
                    </a:ext>
                  </a:extLst>
                </a:gridCol>
                <a:gridCol w="578710">
                  <a:extLst>
                    <a:ext uri="{9D8B030D-6E8A-4147-A177-3AD203B41FA5}">
                      <a16:colId xmlns:a16="http://schemas.microsoft.com/office/drawing/2014/main" val="3515476891"/>
                    </a:ext>
                  </a:extLst>
                </a:gridCol>
                <a:gridCol w="780000">
                  <a:extLst>
                    <a:ext uri="{9D8B030D-6E8A-4147-A177-3AD203B41FA5}">
                      <a16:colId xmlns:a16="http://schemas.microsoft.com/office/drawing/2014/main" val="4214001716"/>
                    </a:ext>
                  </a:extLst>
                </a:gridCol>
              </a:tblGrid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191078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4121410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9627000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28242152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7313528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4868241"/>
                  </a:ext>
                </a:extLst>
              </a:tr>
              <a:tr h="23247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3982634"/>
                  </a:ext>
                </a:extLst>
              </a:tr>
              <a:tr h="232471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RANKS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9160569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197F73E5-0BFF-E240-BCA6-EFDB5A4BE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8641600"/>
              </p:ext>
            </p:extLst>
          </p:nvPr>
        </p:nvGraphicFramePr>
        <p:xfrm>
          <a:off x="6444208" y="1892121"/>
          <a:ext cx="2340258" cy="1859656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989401">
                  <a:extLst>
                    <a:ext uri="{9D8B030D-6E8A-4147-A177-3AD203B41FA5}">
                      <a16:colId xmlns:a16="http://schemas.microsoft.com/office/drawing/2014/main" val="293321798"/>
                    </a:ext>
                  </a:extLst>
                </a:gridCol>
                <a:gridCol w="570771">
                  <a:extLst>
                    <a:ext uri="{9D8B030D-6E8A-4147-A177-3AD203B41FA5}">
                      <a16:colId xmlns:a16="http://schemas.microsoft.com/office/drawing/2014/main" val="1088871752"/>
                    </a:ext>
                  </a:extLst>
                </a:gridCol>
                <a:gridCol w="780086">
                  <a:extLst>
                    <a:ext uri="{9D8B030D-6E8A-4147-A177-3AD203B41FA5}">
                      <a16:colId xmlns:a16="http://schemas.microsoft.com/office/drawing/2014/main" val="2868297868"/>
                    </a:ext>
                  </a:extLst>
                </a:gridCol>
              </a:tblGrid>
              <a:tr h="2324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Mins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Rank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77997693"/>
                  </a:ext>
                </a:extLst>
              </a:tr>
              <a:tr h="2324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9075469"/>
                  </a:ext>
                </a:extLst>
              </a:tr>
              <a:tr h="2324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382339"/>
                  </a:ext>
                </a:extLst>
              </a:tr>
              <a:tr h="232457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4037992"/>
                  </a:ext>
                </a:extLst>
              </a:tr>
              <a:tr h="2324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6639411"/>
                  </a:ext>
                </a:extLst>
              </a:tr>
              <a:tr h="2324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04453"/>
                  </a:ext>
                </a:extLst>
              </a:tr>
              <a:tr h="23245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826323"/>
                  </a:ext>
                </a:extLst>
              </a:tr>
              <a:tr h="232457">
                <a:tc gridSpan="2"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RANKS</a:t>
                      </a: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5512356"/>
                  </a:ext>
                </a:extLst>
              </a:tr>
            </a:tbl>
          </a:graphicData>
        </a:graphic>
      </p:graphicFrame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312CD09-F7F5-7D4B-9EF0-4E28A3A2AAC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15514" y="3920760"/>
            <a:ext cx="2520280" cy="405374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3+1+7+8+9+4 = 32</a:t>
            </a:r>
          </a:p>
          <a:p>
            <a:pPr marL="0" indent="0" algn="ctr">
              <a:buNone/>
            </a:pPr>
            <a:endParaRPr lang="en-GB" dirty="0"/>
          </a:p>
          <a:p>
            <a:pPr algn="ctr"/>
            <a:endParaRPr lang="en-GB" dirty="0"/>
          </a:p>
          <a:p>
            <a:pPr marL="0" indent="0" algn="ctr">
              <a:buNone/>
            </a:pPr>
            <a:endParaRPr lang="en-GB" dirty="0"/>
          </a:p>
          <a:p>
            <a:pPr algn="ctr"/>
            <a:endParaRPr lang="en-GB" dirty="0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81A9C543-3420-D24C-A2B2-205AA247287C}"/>
              </a:ext>
            </a:extLst>
          </p:cNvPr>
          <p:cNvSpPr txBox="1">
            <a:spLocks/>
          </p:cNvSpPr>
          <p:nvPr/>
        </p:nvSpPr>
        <p:spPr>
          <a:xfrm>
            <a:off x="3347864" y="3940850"/>
            <a:ext cx="2520280" cy="405374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2+12+14+16+5+10 = 59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algn="ctr"/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algn="ctr"/>
            <a:endParaRPr lang="en-GB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2C7AAA96-07C6-DA4B-B3CD-52EF4EE272C9}"/>
              </a:ext>
            </a:extLst>
          </p:cNvPr>
          <p:cNvSpPr txBox="1">
            <a:spLocks/>
          </p:cNvSpPr>
          <p:nvPr/>
        </p:nvSpPr>
        <p:spPr>
          <a:xfrm>
            <a:off x="6372200" y="3920760"/>
            <a:ext cx="2520280" cy="405374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2+12+14+16+5+10 = 80</a:t>
            </a:r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algn="ctr"/>
            <a:endParaRPr lang="en-GB" dirty="0"/>
          </a:p>
          <a:p>
            <a:pPr marL="0" indent="0" algn="ctr">
              <a:buFont typeface="Arial" panose="020B0604020202020204" pitchFamily="34" charset="0"/>
              <a:buNone/>
            </a:pPr>
            <a:endParaRPr lang="en-GB" dirty="0"/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075109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1" grpId="0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640960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5: Use these values to calculate the test statistic (</a:t>
            </a:r>
            <a:r>
              <a:rPr lang="en-GB" sz="2000" i="1" dirty="0"/>
              <a:t>H</a:t>
            </a:r>
            <a:r>
              <a:rPr lang="en-GB" sz="2000" dirty="0"/>
              <a:t>)</a:t>
            </a:r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2ADBBE24-2BAC-A54D-BC02-39E04184784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347614"/>
            <a:ext cx="8640960" cy="414187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What is the </a:t>
            </a:r>
            <a:r>
              <a:rPr lang="en-GB" b="1" i="1" dirty="0"/>
              <a:t>H</a:t>
            </a:r>
            <a:r>
              <a:rPr lang="en-GB" b="1" dirty="0"/>
              <a:t> statistic and how do I calculate it?</a:t>
            </a:r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4F857CD-C7B6-1C49-9FFC-FB1D0240E4BE}"/>
              </a:ext>
            </a:extLst>
          </p:cNvPr>
          <p:cNvSpPr txBox="1">
            <a:spLocks/>
          </p:cNvSpPr>
          <p:nvPr/>
        </p:nvSpPr>
        <p:spPr>
          <a:xfrm>
            <a:off x="611312" y="3074533"/>
            <a:ext cx="8425184" cy="3564731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N = total sample size</a:t>
            </a:r>
          </a:p>
          <a:p>
            <a:r>
              <a:rPr lang="en-GB" dirty="0"/>
              <a:t>R</a:t>
            </a:r>
            <a:r>
              <a:rPr lang="en-GB" baseline="-25000" dirty="0"/>
              <a:t>1</a:t>
            </a:r>
            <a:r>
              <a:rPr lang="en-GB" dirty="0"/>
              <a:t> = sum of ranks for group 1, R</a:t>
            </a:r>
            <a:r>
              <a:rPr lang="en-GB" baseline="-25000" dirty="0"/>
              <a:t>2</a:t>
            </a:r>
            <a:r>
              <a:rPr lang="en-GB" dirty="0"/>
              <a:t> = sum of ranks for group 2, </a:t>
            </a:r>
            <a:r>
              <a:rPr lang="en-GB" dirty="0" err="1"/>
              <a:t>R</a:t>
            </a:r>
            <a:r>
              <a:rPr lang="en-GB" baseline="-25000" dirty="0" err="1"/>
              <a:t>k</a:t>
            </a:r>
            <a:r>
              <a:rPr lang="en-GB" baseline="-25000" dirty="0"/>
              <a:t> </a:t>
            </a:r>
            <a:r>
              <a:rPr lang="en-GB" dirty="0"/>
              <a:t>= simply tells you to repeat this for each group</a:t>
            </a:r>
            <a:r>
              <a:rPr lang="en-GB" baseline="-25000" dirty="0"/>
              <a:t> </a:t>
            </a:r>
          </a:p>
          <a:p>
            <a:r>
              <a:rPr lang="en-GB" dirty="0"/>
              <a:t>n</a:t>
            </a:r>
            <a:r>
              <a:rPr lang="en-GB" baseline="-25000" dirty="0"/>
              <a:t>1</a:t>
            </a:r>
            <a:r>
              <a:rPr lang="en-GB" dirty="0"/>
              <a:t> = sample size for group 1, n</a:t>
            </a:r>
            <a:r>
              <a:rPr lang="en-GB" baseline="-25000" dirty="0"/>
              <a:t>2</a:t>
            </a:r>
            <a:r>
              <a:rPr lang="en-GB" dirty="0"/>
              <a:t> = sample size for group 2, </a:t>
            </a:r>
            <a:r>
              <a:rPr lang="en-GB" dirty="0" err="1"/>
              <a:t>n</a:t>
            </a:r>
            <a:r>
              <a:rPr lang="en-GB" baseline="-25000" dirty="0" err="1"/>
              <a:t>k</a:t>
            </a:r>
            <a:r>
              <a:rPr lang="en-GB" baseline="-25000" dirty="0"/>
              <a:t> </a:t>
            </a:r>
            <a:r>
              <a:rPr lang="en-GB" dirty="0"/>
              <a:t>= simply tells you to repeat this for each group</a:t>
            </a:r>
            <a:r>
              <a:rPr lang="en-GB" baseline="-25000" dirty="0"/>
              <a:t>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12FD16AD-3331-4643-9FAB-D607D912912E}"/>
              </a:ext>
            </a:extLst>
          </p:cNvPr>
          <p:cNvSpPr/>
          <p:nvPr/>
        </p:nvSpPr>
        <p:spPr>
          <a:xfrm>
            <a:off x="6516216" y="1302680"/>
            <a:ext cx="2304256" cy="57606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Don’t worry – not as confusing as it seems!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9D287F4-5C81-B649-A081-079450659C26}"/>
                  </a:ext>
                </a:extLst>
              </p:cNvPr>
              <p:cNvSpPr txBox="1"/>
              <p:nvPr/>
            </p:nvSpPr>
            <p:spPr>
              <a:xfrm>
                <a:off x="1277764" y="2038524"/>
                <a:ext cx="7092280" cy="8049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+1)</m:t>
                        </m:r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 …+</m:t>
                        </m:r>
                        <m:f>
                          <m:f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sz="3000" dirty="0"/>
                  <a:t> - 3(N + 1)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99D287F4-5C81-B649-A081-079450659C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77764" y="2038524"/>
                <a:ext cx="7092280" cy="804900"/>
              </a:xfrm>
              <a:prstGeom prst="rect">
                <a:avLst/>
              </a:prstGeom>
              <a:blipFill>
                <a:blip r:embed="rId2"/>
                <a:stretch>
                  <a:fillRect l="-1786" b="-171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50746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uild="p"/>
      <p:bldP spid="16" grpId="0"/>
      <p:bldP spid="6" grpId="0" animBg="1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640960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5: Use these values to calculate the </a:t>
            </a:r>
            <a:r>
              <a:rPr lang="en-GB" sz="2000" i="1" dirty="0"/>
              <a:t>H</a:t>
            </a:r>
            <a:r>
              <a:rPr lang="en-GB" sz="2000" dirty="0"/>
              <a:t> statistic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47BB6DA-D568-6045-8109-A88D84E1BC9A}"/>
                  </a:ext>
                </a:extLst>
              </p:cNvPr>
              <p:cNvSpPr txBox="1"/>
              <p:nvPr/>
            </p:nvSpPr>
            <p:spPr>
              <a:xfrm>
                <a:off x="1259632" y="1491630"/>
                <a:ext cx="7092280" cy="80490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+1)</m:t>
                        </m:r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</m:den>
                        </m:f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  <m:sup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</m:den>
                        </m:f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 …+</m:t>
                        </m:r>
                        <m:f>
                          <m:f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Sup>
                              <m:sSubSup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  <m:sup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num>
                          <m:den>
                            <m:sSub>
                              <m:sSub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𝑛</m:t>
                                </m:r>
                              </m:e>
                              <m:sub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r>
                  <a:rPr lang="en-GB" sz="3000" dirty="0"/>
                  <a:t> - 3(N + 1)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447BB6DA-D568-6045-8109-A88D84E1BC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9632" y="1491630"/>
                <a:ext cx="7092280" cy="804900"/>
              </a:xfrm>
              <a:prstGeom prst="rect">
                <a:avLst/>
              </a:prstGeom>
              <a:blipFill>
                <a:blip r:embed="rId2"/>
                <a:stretch>
                  <a:fillRect l="-1968" b="-171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4A8701-0965-4742-AB13-D2E0726A0FDE}"/>
                  </a:ext>
                </a:extLst>
              </p:cNvPr>
              <p:cNvSpPr txBox="1"/>
              <p:nvPr/>
            </p:nvSpPr>
            <p:spPr>
              <a:xfrm>
                <a:off x="1237928" y="3723878"/>
                <a:ext cx="7092280" cy="7797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18(19)</m:t>
                        </m:r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sup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59</m:t>
                                </m:r>
                              </m:e>
                              <m:sup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300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 </m:t>
                        </m:r>
                        <m:f>
                          <m:f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</m:e>
                              <m:sup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300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3000" dirty="0"/>
                  <a:t> - 3(19)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4A8701-0965-4742-AB13-D2E0726A0F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7928" y="3723878"/>
                <a:ext cx="7092280" cy="779701"/>
              </a:xfrm>
              <a:prstGeom prst="rect">
                <a:avLst/>
              </a:prstGeom>
              <a:blipFill>
                <a:blip r:embed="rId3"/>
                <a:stretch>
                  <a:fillRect l="-1786" b="-17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F1322700-5AC1-4643-9FEB-E4E5753693AD}"/>
              </a:ext>
            </a:extLst>
          </p:cNvPr>
          <p:cNvSpPr/>
          <p:nvPr/>
        </p:nvSpPr>
        <p:spPr>
          <a:xfrm>
            <a:off x="383849" y="2836295"/>
            <a:ext cx="4620199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Replace the statistical letters with numbers</a:t>
            </a:r>
          </a:p>
        </p:txBody>
      </p:sp>
    </p:spTree>
    <p:extLst>
      <p:ext uri="{BB962C8B-B14F-4D97-AF65-F5344CB8AC3E}">
        <p14:creationId xmlns:p14="http://schemas.microsoft.com/office/powerpoint/2010/main" val="2841870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640960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5: Use these values to calculate the </a:t>
            </a:r>
            <a:r>
              <a:rPr lang="en-GB" sz="2000" i="1" dirty="0"/>
              <a:t>H</a:t>
            </a:r>
            <a:r>
              <a:rPr lang="en-GB" sz="2000" dirty="0"/>
              <a:t> statistic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4A8701-0965-4742-AB13-D2E0726A0FDE}"/>
                  </a:ext>
                </a:extLst>
              </p:cNvPr>
              <p:cNvSpPr txBox="1"/>
              <p:nvPr/>
            </p:nvSpPr>
            <p:spPr>
              <a:xfrm>
                <a:off x="1619672" y="1454045"/>
                <a:ext cx="7092280" cy="77970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18(19)</m:t>
                        </m:r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sup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3000" b="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59</m:t>
                                </m:r>
                              </m:e>
                              <m:sup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300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+ </m:t>
                        </m:r>
                        <m:f>
                          <m:fPr>
                            <m:ctrlPr>
                              <a:rPr lang="en-GB" sz="3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GB" sz="3000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GB" sz="3000" b="0" i="1" smtClean="0">
                                    <a:latin typeface="Cambria Math" panose="02040503050406030204" pitchFamily="18" charset="0"/>
                                  </a:rPr>
                                  <m:t>80</m:t>
                                </m:r>
                              </m:e>
                              <m:sup>
                                <m:r>
                                  <a:rPr lang="en-GB" sz="3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num>
                          <m:den>
                            <m:r>
                              <a:rPr lang="en-GB" sz="3000" i="1" smtClean="0">
                                <a:latin typeface="Cambria Math" panose="02040503050406030204" pitchFamily="18" charset="0"/>
                              </a:rPr>
                              <m:t>6</m:t>
                            </m:r>
                          </m:den>
                        </m:f>
                      </m:e>
                    </m:d>
                  </m:oMath>
                </a14:m>
                <a:r>
                  <a:rPr lang="en-GB" sz="3000" dirty="0"/>
                  <a:t> - 3(19)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74A8701-0965-4742-AB13-D2E0726A0F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1454045"/>
                <a:ext cx="7092280" cy="779701"/>
              </a:xfrm>
              <a:prstGeom prst="rect">
                <a:avLst/>
              </a:prstGeom>
              <a:blipFill>
                <a:blip r:embed="rId2"/>
                <a:stretch>
                  <a:fillRect l="-1789" b="-17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19E4E7E-5834-3D4E-BDF3-25AE49317D83}"/>
                  </a:ext>
                </a:extLst>
              </p:cNvPr>
              <p:cNvSpPr txBox="1"/>
              <p:nvPr/>
            </p:nvSpPr>
            <p:spPr>
              <a:xfrm>
                <a:off x="1397106" y="4054710"/>
                <a:ext cx="8100392" cy="6552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342</m:t>
                        </m:r>
                      </m:den>
                    </m:f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170.67+</m:t>
                        </m:r>
                        <m:r>
                          <a:rPr lang="en-GB" sz="300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80.17+</m:t>
                        </m:r>
                        <m:r>
                          <a:rPr lang="en-GB" sz="300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066.67</m:t>
                        </m:r>
                      </m:e>
                    </m:d>
                  </m:oMath>
                </a14:m>
                <a:r>
                  <a:rPr lang="en-GB" sz="3000" dirty="0"/>
                  <a:t> - 57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19E4E7E-5834-3D4E-BDF3-25AE49317D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7106" y="4054710"/>
                <a:ext cx="8100392" cy="655244"/>
              </a:xfrm>
              <a:prstGeom prst="rect">
                <a:avLst/>
              </a:prstGeom>
              <a:blipFill>
                <a:blip r:embed="rId3"/>
                <a:stretch>
                  <a:fillRect l="-1565" t="-1887" b="-18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BE0BE1C3-2A82-B240-911E-A6CCA8B75982}"/>
              </a:ext>
            </a:extLst>
          </p:cNvPr>
          <p:cNvSpPr/>
          <p:nvPr/>
        </p:nvSpPr>
        <p:spPr>
          <a:xfrm>
            <a:off x="947056" y="2837397"/>
            <a:ext cx="1404155" cy="6514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18*19 = </a:t>
            </a: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342</a:t>
            </a:r>
          </a:p>
        </p:txBody>
      </p: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13AF4993-C193-3047-9B81-C1848E234C12}"/>
              </a:ext>
            </a:extLst>
          </p:cNvPr>
          <p:cNvSpPr/>
          <p:nvPr/>
        </p:nvSpPr>
        <p:spPr>
          <a:xfrm>
            <a:off x="2580180" y="2849407"/>
            <a:ext cx="1437142" cy="6552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(32*32)/6 = 170.67</a:t>
            </a:r>
          </a:p>
        </p:txBody>
      </p:sp>
      <p:sp>
        <p:nvSpPr>
          <p:cNvPr id="36" name="Rounded Rectangle 35">
            <a:extLst>
              <a:ext uri="{FF2B5EF4-FFF2-40B4-BE49-F238E27FC236}">
                <a16:creationId xmlns:a16="http://schemas.microsoft.com/office/drawing/2014/main" id="{842D6F5E-BC5C-8D4F-AFB2-29D6CADD858F}"/>
              </a:ext>
            </a:extLst>
          </p:cNvPr>
          <p:cNvSpPr/>
          <p:nvPr/>
        </p:nvSpPr>
        <p:spPr>
          <a:xfrm>
            <a:off x="4187415" y="2837396"/>
            <a:ext cx="1404156" cy="65145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(59*59)/6 = 580.17</a:t>
            </a:r>
          </a:p>
        </p:txBody>
      </p:sp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DB29A7D4-6863-4B4F-AFE2-7501C8ED7D34}"/>
              </a:ext>
            </a:extLst>
          </p:cNvPr>
          <p:cNvSpPr/>
          <p:nvPr/>
        </p:nvSpPr>
        <p:spPr>
          <a:xfrm>
            <a:off x="5807595" y="2837397"/>
            <a:ext cx="1404156" cy="6672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(80*80)/6 = 1066.67</a:t>
            </a: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31DB401A-9981-5748-866C-056ED9970CB7}"/>
              </a:ext>
            </a:extLst>
          </p:cNvPr>
          <p:cNvSpPr/>
          <p:nvPr/>
        </p:nvSpPr>
        <p:spPr>
          <a:xfrm>
            <a:off x="7427775" y="2841653"/>
            <a:ext cx="972108" cy="66299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(3*19) = 57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B0F9902-25E0-634C-AF52-8FD23D26039B}"/>
              </a:ext>
            </a:extLst>
          </p:cNvPr>
          <p:cNvCxnSpPr>
            <a:cxnSpLocks/>
          </p:cNvCxnSpPr>
          <p:nvPr/>
        </p:nvCxnSpPr>
        <p:spPr>
          <a:xfrm flipV="1">
            <a:off x="1865157" y="2139702"/>
            <a:ext cx="576064" cy="69769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1387AFE-0C8A-894B-AF16-E32EA7BB6D60}"/>
              </a:ext>
            </a:extLst>
          </p:cNvPr>
          <p:cNvCxnSpPr>
            <a:cxnSpLocks/>
          </p:cNvCxnSpPr>
          <p:nvPr/>
        </p:nvCxnSpPr>
        <p:spPr>
          <a:xfrm flipV="1">
            <a:off x="3308335" y="1851670"/>
            <a:ext cx="327561" cy="98572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B1BEF0B-8016-D84C-9530-999897258206}"/>
              </a:ext>
            </a:extLst>
          </p:cNvPr>
          <p:cNvCxnSpPr>
            <a:cxnSpLocks/>
          </p:cNvCxnSpPr>
          <p:nvPr/>
        </p:nvCxnSpPr>
        <p:spPr>
          <a:xfrm flipV="1">
            <a:off x="4601461" y="1851670"/>
            <a:ext cx="114555" cy="94793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DB3BDEC-7615-1D44-8F2C-D746C5255E04}"/>
              </a:ext>
            </a:extLst>
          </p:cNvPr>
          <p:cNvCxnSpPr>
            <a:cxnSpLocks/>
          </p:cNvCxnSpPr>
          <p:nvPr/>
        </p:nvCxnSpPr>
        <p:spPr>
          <a:xfrm flipH="1" flipV="1">
            <a:off x="6084168" y="1851670"/>
            <a:ext cx="245485" cy="98572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D56F863-EF13-504F-A8ED-0544A7672B30}"/>
              </a:ext>
            </a:extLst>
          </p:cNvPr>
          <p:cNvCxnSpPr>
            <a:cxnSpLocks/>
          </p:cNvCxnSpPr>
          <p:nvPr/>
        </p:nvCxnSpPr>
        <p:spPr>
          <a:xfrm flipH="1" flipV="1">
            <a:off x="7164288" y="2042708"/>
            <a:ext cx="356515" cy="79468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672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 animBg="1"/>
      <p:bldP spid="35" grpId="0" animBg="1"/>
      <p:bldP spid="36" grpId="0" animBg="1"/>
      <p:bldP spid="37" grpId="0" animBg="1"/>
      <p:bldP spid="3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640960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5: Use these values to calculate the </a:t>
            </a:r>
            <a:r>
              <a:rPr lang="en-GB" sz="2000" i="1" dirty="0"/>
              <a:t>H</a:t>
            </a:r>
            <a:r>
              <a:rPr lang="en-GB" sz="2000" dirty="0"/>
              <a:t> statistic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19E4E7E-5834-3D4E-BDF3-25AE49317D83}"/>
                  </a:ext>
                </a:extLst>
              </p:cNvPr>
              <p:cNvSpPr txBox="1"/>
              <p:nvPr/>
            </p:nvSpPr>
            <p:spPr>
              <a:xfrm>
                <a:off x="755576" y="1686451"/>
                <a:ext cx="8100392" cy="6552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342</m:t>
                        </m:r>
                      </m:den>
                    </m:f>
                    <m:d>
                      <m:dPr>
                        <m:ctrlPr>
                          <a:rPr lang="en-GB" sz="3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170.67+</m:t>
                        </m:r>
                        <m:r>
                          <a:rPr lang="en-GB" sz="3000" i="1" smtClean="0">
                            <a:latin typeface="Cambria Math" panose="02040503050406030204" pitchFamily="18" charset="0"/>
                          </a:rPr>
                          <m:t>5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80.17+</m:t>
                        </m:r>
                        <m:r>
                          <a:rPr lang="en-GB" sz="300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3000" b="0" i="1" smtClean="0">
                            <a:latin typeface="Cambria Math" panose="02040503050406030204" pitchFamily="18" charset="0"/>
                          </a:rPr>
                          <m:t>066.67</m:t>
                        </m:r>
                      </m:e>
                    </m:d>
                  </m:oMath>
                </a14:m>
                <a:r>
                  <a:rPr lang="en-GB" sz="3000" dirty="0"/>
                  <a:t> - 57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819E4E7E-5834-3D4E-BDF3-25AE49317D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1686451"/>
                <a:ext cx="8100392" cy="655244"/>
              </a:xfrm>
              <a:prstGeom prst="rect">
                <a:avLst/>
              </a:prstGeom>
              <a:blipFill>
                <a:blip r:embed="rId3"/>
                <a:stretch>
                  <a:fillRect l="-1565" t="-1887" b="-188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85DA6F-1A24-7148-B30D-82DE9E60F2D8}"/>
                  </a:ext>
                </a:extLst>
              </p:cNvPr>
              <p:cNvSpPr txBox="1"/>
              <p:nvPr/>
            </p:nvSpPr>
            <p:spPr>
              <a:xfrm>
                <a:off x="755576" y="3747360"/>
                <a:ext cx="7092280" cy="6552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342</m:t>
                        </m:r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(1817.51)</m:t>
                    </m:r>
                  </m:oMath>
                </a14:m>
                <a:r>
                  <a:rPr lang="en-GB" sz="3000" dirty="0"/>
                  <a:t>- 57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85DA6F-1A24-7148-B30D-82DE9E60F2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576" y="3747360"/>
                <a:ext cx="7092280" cy="655244"/>
              </a:xfrm>
              <a:prstGeom prst="rect">
                <a:avLst/>
              </a:prstGeom>
              <a:blipFill>
                <a:blip r:embed="rId4"/>
                <a:stretch>
                  <a:fillRect l="-1789" t="-3846" b="-21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F0482317-6655-6543-8AA3-D3B68A5B21AF}"/>
              </a:ext>
            </a:extLst>
          </p:cNvPr>
          <p:cNvSpPr/>
          <p:nvPr/>
        </p:nvSpPr>
        <p:spPr>
          <a:xfrm>
            <a:off x="395536" y="2811066"/>
            <a:ext cx="4620199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Added up the values inside the brackets</a:t>
            </a:r>
          </a:p>
        </p:txBody>
      </p:sp>
    </p:spTree>
    <p:extLst>
      <p:ext uri="{BB962C8B-B14F-4D97-AF65-F5344CB8AC3E}">
        <p14:creationId xmlns:p14="http://schemas.microsoft.com/office/powerpoint/2010/main" val="3805144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640960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5: Use these values to calculate the </a:t>
            </a:r>
            <a:r>
              <a:rPr lang="en-GB" sz="2000" i="1" dirty="0"/>
              <a:t>H</a:t>
            </a:r>
            <a:r>
              <a:rPr lang="en-GB" sz="2000" dirty="0"/>
              <a:t> statistic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85DA6F-1A24-7148-B30D-82DE9E60F2D8}"/>
                  </a:ext>
                </a:extLst>
              </p:cNvPr>
              <p:cNvSpPr txBox="1"/>
              <p:nvPr/>
            </p:nvSpPr>
            <p:spPr>
              <a:xfrm>
                <a:off x="2735905" y="1551512"/>
                <a:ext cx="7092280" cy="6552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3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12</m:t>
                        </m:r>
                      </m:num>
                      <m:den>
                        <m:r>
                          <a:rPr lang="en-GB" sz="3000" i="1">
                            <a:latin typeface="Cambria Math" panose="02040503050406030204" pitchFamily="18" charset="0"/>
                          </a:rPr>
                          <m:t>342</m:t>
                        </m:r>
                      </m:den>
                    </m:f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3000" i="1">
                        <a:latin typeface="Cambria Math" panose="02040503050406030204" pitchFamily="18" charset="0"/>
                      </a:rPr>
                      <m:t>1817.51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3000" dirty="0"/>
                  <a:t>- 57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6E85DA6F-1A24-7148-B30D-82DE9E60F2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905" y="1551512"/>
                <a:ext cx="7092280" cy="655244"/>
              </a:xfrm>
              <a:prstGeom prst="rect">
                <a:avLst/>
              </a:prstGeom>
              <a:blipFill>
                <a:blip r:embed="rId2"/>
                <a:stretch>
                  <a:fillRect l="-1968" t="-3846" b="-211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1D8BEF3-D14E-4B42-A9A9-1355FDEB7AF1}"/>
                  </a:ext>
                </a:extLst>
              </p:cNvPr>
              <p:cNvSpPr txBox="1"/>
              <p:nvPr/>
            </p:nvSpPr>
            <p:spPr>
              <a:xfrm>
                <a:off x="2735905" y="2427734"/>
                <a:ext cx="7092280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GB" sz="3000" b="0" i="1" smtClean="0">
                        <a:latin typeface="Cambria Math" panose="02040503050406030204" pitchFamily="18" charset="0"/>
                      </a:rPr>
                      <m:t>=63.77</m:t>
                    </m:r>
                  </m:oMath>
                </a14:m>
                <a:r>
                  <a:rPr lang="en-GB" sz="3000" dirty="0"/>
                  <a:t>- 57</a:t>
                </a:r>
                <a:endParaRPr lang="en-GB" sz="3000" b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1D8BEF3-D14E-4B42-A9A9-1355FDEB7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905" y="2427734"/>
                <a:ext cx="7092280" cy="461665"/>
              </a:xfrm>
              <a:prstGeom prst="rect">
                <a:avLst/>
              </a:prstGeom>
              <a:blipFill>
                <a:blip r:embed="rId3"/>
                <a:stretch>
                  <a:fillRect l="-1968" t="-27027" b="-486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53707A18-1F3A-FA44-8900-73635D5D4927}"/>
              </a:ext>
            </a:extLst>
          </p:cNvPr>
          <p:cNvSpPr/>
          <p:nvPr/>
        </p:nvSpPr>
        <p:spPr>
          <a:xfrm>
            <a:off x="2915816" y="3120552"/>
            <a:ext cx="1944215" cy="46692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(12/342)*1817.51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EB148B7-B26A-954E-B4AF-4B1DC97ED717}"/>
              </a:ext>
            </a:extLst>
          </p:cNvPr>
          <p:cNvCxnSpPr>
            <a:cxnSpLocks/>
          </p:cNvCxnSpPr>
          <p:nvPr/>
        </p:nvCxnSpPr>
        <p:spPr>
          <a:xfrm flipV="1">
            <a:off x="3977934" y="2941177"/>
            <a:ext cx="0" cy="2066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80F74D-32CC-EA41-919E-A04B098EAFC8}"/>
                  </a:ext>
                </a:extLst>
              </p:cNvPr>
              <p:cNvSpPr txBox="1"/>
              <p:nvPr/>
            </p:nvSpPr>
            <p:spPr>
              <a:xfrm>
                <a:off x="2735905" y="4011910"/>
                <a:ext cx="7092280" cy="4616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3000" b="0" i="1" smtClean="0">
                          <a:latin typeface="Cambria Math" panose="02040503050406030204" pitchFamily="18" charset="0"/>
                        </a:rPr>
                        <m:t>𝐻</m:t>
                      </m:r>
                      <m:r>
                        <a:rPr lang="en-GB" sz="3000" b="0" i="1" smtClean="0">
                          <a:latin typeface="Cambria Math" panose="02040503050406030204" pitchFamily="18" charset="0"/>
                        </a:rPr>
                        <m:t>=6.77</m:t>
                      </m:r>
                    </m:oMath>
                  </m:oMathPara>
                </a14:m>
                <a:endParaRPr lang="en-GB" sz="30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80F74D-32CC-EA41-919E-A04B098EAF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5905" y="4011910"/>
                <a:ext cx="7092280" cy="461665"/>
              </a:xfrm>
              <a:prstGeom prst="rect">
                <a:avLst/>
              </a:prstGeom>
              <a:blipFill>
                <a:blip r:embed="rId4"/>
                <a:stretch>
                  <a:fillRect l="-1968" b="-526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12934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684D01-0088-D746-AA77-8DDC4FB79E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The plan</a:t>
            </a:r>
          </a:p>
        </p:txBody>
      </p:sp>
      <p:sp>
        <p:nvSpPr>
          <p:cNvPr id="28" name="Text Placeholder 1">
            <a:extLst>
              <a:ext uri="{FF2B5EF4-FFF2-40B4-BE49-F238E27FC236}">
                <a16:creationId xmlns:a16="http://schemas.microsoft.com/office/drawing/2014/main" id="{43A40EB9-AA6C-6943-AEB2-6CAD21B55DE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290" y="1383510"/>
            <a:ext cx="8425184" cy="755974"/>
          </a:xfrm>
        </p:spPr>
        <p:txBody>
          <a:bodyPr/>
          <a:lstStyle/>
          <a:p>
            <a:pPr marL="0" indent="0" algn="ctr">
              <a:buNone/>
            </a:pPr>
            <a:r>
              <a:rPr lang="en-GB" b="1" dirty="0"/>
              <a:t>My aim: </a:t>
            </a:r>
            <a:r>
              <a:rPr lang="en-GB" dirty="0"/>
              <a:t>to add a few final statistical tests to your toolbox for when the statistical test you’ve learned about might not be appropriate</a:t>
            </a:r>
          </a:p>
          <a:p>
            <a:endParaRPr lang="en-GB" dirty="0"/>
          </a:p>
        </p:txBody>
      </p:sp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69EA14F3-B33F-874F-ABCE-AB7F582C04C8}"/>
              </a:ext>
            </a:extLst>
          </p:cNvPr>
          <p:cNvSpPr/>
          <p:nvPr/>
        </p:nvSpPr>
        <p:spPr>
          <a:xfrm>
            <a:off x="323528" y="3093056"/>
            <a:ext cx="2088232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Lecture 7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E45FE86-4134-824A-872F-CA04301ADF91}"/>
              </a:ext>
            </a:extLst>
          </p:cNvPr>
          <p:cNvCxnSpPr>
            <a:cxnSpLocks/>
          </p:cNvCxnSpPr>
          <p:nvPr/>
        </p:nvCxnSpPr>
        <p:spPr>
          <a:xfrm>
            <a:off x="2393400" y="3438682"/>
            <a:ext cx="648072" cy="0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555B198-E976-8642-B9B5-10A5831F4845}"/>
              </a:ext>
            </a:extLst>
          </p:cNvPr>
          <p:cNvCxnSpPr>
            <a:cxnSpLocks/>
          </p:cNvCxnSpPr>
          <p:nvPr/>
        </p:nvCxnSpPr>
        <p:spPr>
          <a:xfrm>
            <a:off x="5201712" y="3438682"/>
            <a:ext cx="648072" cy="0"/>
          </a:xfrm>
          <a:prstGeom prst="straightConnector1">
            <a:avLst/>
          </a:prstGeom>
          <a:ln w="635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ounded Rectangle 34">
            <a:extLst>
              <a:ext uri="{FF2B5EF4-FFF2-40B4-BE49-F238E27FC236}">
                <a16:creationId xmlns:a16="http://schemas.microsoft.com/office/drawing/2014/main" id="{D9C9E125-719A-2244-B816-A819E447A6F4}"/>
              </a:ext>
            </a:extLst>
          </p:cNvPr>
          <p:cNvSpPr/>
          <p:nvPr/>
        </p:nvSpPr>
        <p:spPr>
          <a:xfrm>
            <a:off x="6011268" y="2499522"/>
            <a:ext cx="2810300" cy="187831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A situation where the One factor between-participant ANOVA and the one factor within-participant ANOVA is not appropriate</a:t>
            </a:r>
          </a:p>
        </p:txBody>
      </p:sp>
      <p:sp>
        <p:nvSpPr>
          <p:cNvPr id="40" name="Rounded Rectangle 39">
            <a:extLst>
              <a:ext uri="{FF2B5EF4-FFF2-40B4-BE49-F238E27FC236}">
                <a16:creationId xmlns:a16="http://schemas.microsoft.com/office/drawing/2014/main" id="{D084C6A4-3642-8D41-933F-73E5433D670E}"/>
              </a:ext>
            </a:extLst>
          </p:cNvPr>
          <p:cNvSpPr/>
          <p:nvPr/>
        </p:nvSpPr>
        <p:spPr>
          <a:xfrm>
            <a:off x="3221492" y="3078642"/>
            <a:ext cx="2088232" cy="72008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Non-parametric tests</a:t>
            </a:r>
          </a:p>
        </p:txBody>
      </p:sp>
    </p:spTree>
    <p:extLst>
      <p:ext uri="{BB962C8B-B14F-4D97-AF65-F5344CB8AC3E}">
        <p14:creationId xmlns:p14="http://schemas.microsoft.com/office/powerpoint/2010/main" val="3609171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D1C25-60BF-644E-8583-DC2A01299D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411510"/>
            <a:ext cx="8640960" cy="864096"/>
          </a:xfrm>
        </p:spPr>
        <p:txBody>
          <a:bodyPr/>
          <a:lstStyle/>
          <a:p>
            <a:r>
              <a:rPr lang="en-GB" dirty="0"/>
              <a:t>Kruskal-Wallis test</a:t>
            </a:r>
            <a:br>
              <a:rPr lang="en-GB" dirty="0"/>
            </a:br>
            <a:r>
              <a:rPr lang="en-GB" sz="2000" dirty="0"/>
              <a:t>Step 6: Calculate the degrees of freedom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8903CD96-E9D4-8142-A8DA-6FFCC293DCA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95536" y="1405943"/>
            <a:ext cx="8640960" cy="414187"/>
          </a:xfrm>
        </p:spPr>
        <p:txBody>
          <a:bodyPr/>
          <a:lstStyle/>
          <a:p>
            <a:pPr marL="0" indent="0">
              <a:buNone/>
            </a:pPr>
            <a:r>
              <a:rPr lang="en-GB" sz="2000" b="1" dirty="0"/>
              <a:t>How are the degrees of freedom calculated?</a:t>
            </a:r>
          </a:p>
          <a:p>
            <a:pPr marL="0" indent="0">
              <a:buNone/>
            </a:pPr>
            <a:endParaRPr lang="en-GB" sz="3000" b="1" dirty="0"/>
          </a:p>
          <a:p>
            <a:endParaRPr lang="en-GB" sz="3000" b="1" dirty="0"/>
          </a:p>
          <a:p>
            <a:pPr marL="0" indent="0">
              <a:buNone/>
            </a:pPr>
            <a:endParaRPr lang="en-GB" sz="3000" b="1" dirty="0"/>
          </a:p>
          <a:p>
            <a:endParaRPr lang="en-GB" sz="3000" b="1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2F8E9F0D-CCBD-6249-9CD5-16F5576DD32A}"/>
              </a:ext>
            </a:extLst>
          </p:cNvPr>
          <p:cNvSpPr txBox="1">
            <a:spLocks/>
          </p:cNvSpPr>
          <p:nvPr/>
        </p:nvSpPr>
        <p:spPr>
          <a:xfrm>
            <a:off x="251519" y="2157563"/>
            <a:ext cx="8640960" cy="414187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sz="2000" dirty="0"/>
              <a:t>Degrees of freedom (df) = Number of groups - 1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/>
          </a:p>
          <a:p>
            <a:endParaRPr lang="en-GB" sz="2000" dirty="0"/>
          </a:p>
          <a:p>
            <a:pPr marL="0" indent="0">
              <a:buFont typeface="Arial" panose="020B0604020202020204" pitchFamily="34" charset="0"/>
              <a:buNone/>
            </a:pPr>
            <a:endParaRPr lang="en-GB" sz="2000" dirty="0"/>
          </a:p>
          <a:p>
            <a:endParaRPr lang="en-GB" sz="2000" dirty="0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9ADA81A-54BD-9943-90C1-8D2825850BCA}"/>
              </a:ext>
            </a:extLst>
          </p:cNvPr>
          <p:cNvSpPr/>
          <p:nvPr/>
        </p:nvSpPr>
        <p:spPr>
          <a:xfrm>
            <a:off x="2261899" y="3003798"/>
            <a:ext cx="4620199" cy="172819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In our gym example, there are 3 groups: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Df = 3 -1 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Df = 2</a:t>
            </a:r>
          </a:p>
        </p:txBody>
      </p:sp>
    </p:spTree>
    <p:extLst>
      <p:ext uri="{BB962C8B-B14F-4D97-AF65-F5344CB8AC3E}">
        <p14:creationId xmlns:p14="http://schemas.microsoft.com/office/powerpoint/2010/main" val="18086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2" grpId="0"/>
      <p:bldP spid="1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A0A1C-2323-4B4B-A929-9CD41EFE46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139702"/>
            <a:ext cx="6768752" cy="864096"/>
          </a:xfrm>
        </p:spPr>
        <p:txBody>
          <a:bodyPr/>
          <a:lstStyle/>
          <a:p>
            <a:r>
              <a:rPr lang="en-GB" dirty="0"/>
              <a:t>Running the analysis in R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90FA58-44E0-7747-B41C-0AFE809CF19C}"/>
              </a:ext>
            </a:extLst>
          </p:cNvPr>
          <p:cNvSpPr/>
          <p:nvPr/>
        </p:nvSpPr>
        <p:spPr>
          <a:xfrm>
            <a:off x="323528" y="1059582"/>
            <a:ext cx="8568952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733791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61E2E-B1B7-BB40-AA15-E8C6FAE7ED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Basic code to run the Kruskal-Wallis test</a:t>
            </a:r>
            <a:br>
              <a:rPr lang="en-GB" dirty="0"/>
            </a:b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37A582-C4A7-F14A-8656-4643A725FE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0000"/>
          <a:stretch/>
        </p:blipFill>
        <p:spPr>
          <a:xfrm>
            <a:off x="755576" y="2430388"/>
            <a:ext cx="7632848" cy="648072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8AF62A53-3FE2-4A47-8464-66B59A12AEC9}"/>
              </a:ext>
            </a:extLst>
          </p:cNvPr>
          <p:cNvCxnSpPr>
            <a:cxnSpLocks/>
          </p:cNvCxnSpPr>
          <p:nvPr/>
        </p:nvCxnSpPr>
        <p:spPr>
          <a:xfrm>
            <a:off x="1510598" y="2213677"/>
            <a:ext cx="0" cy="247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343455E1-5E0F-4147-AE20-5AFD793067B2}"/>
              </a:ext>
            </a:extLst>
          </p:cNvPr>
          <p:cNvSpPr/>
          <p:nvPr/>
        </p:nvSpPr>
        <p:spPr>
          <a:xfrm>
            <a:off x="869514" y="1909688"/>
            <a:ext cx="1368152" cy="32810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Keep output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BEF7FAEE-A32B-BB44-8BA7-0BA4A122FE49}"/>
              </a:ext>
            </a:extLst>
          </p:cNvPr>
          <p:cNvCxnSpPr>
            <a:cxnSpLocks/>
          </p:cNvCxnSpPr>
          <p:nvPr/>
        </p:nvCxnSpPr>
        <p:spPr>
          <a:xfrm flipV="1">
            <a:off x="2681610" y="2825375"/>
            <a:ext cx="0" cy="164433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FEAA0C21-DD06-5241-9520-370935AA8BAA}"/>
              </a:ext>
            </a:extLst>
          </p:cNvPr>
          <p:cNvSpPr/>
          <p:nvPr/>
        </p:nvSpPr>
        <p:spPr>
          <a:xfrm>
            <a:off x="2158334" y="2989808"/>
            <a:ext cx="1218093" cy="7201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Function to run test 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7225FE1-1238-7F44-81C7-CAACE2931CB0}"/>
              </a:ext>
            </a:extLst>
          </p:cNvPr>
          <p:cNvCxnSpPr>
            <a:cxnSpLocks/>
          </p:cNvCxnSpPr>
          <p:nvPr/>
        </p:nvCxnSpPr>
        <p:spPr>
          <a:xfrm>
            <a:off x="4345119" y="2213492"/>
            <a:ext cx="0" cy="247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14AC284F-348E-9140-8B65-869F5F8F3DB1}"/>
              </a:ext>
            </a:extLst>
          </p:cNvPr>
          <p:cNvSpPr/>
          <p:nvPr/>
        </p:nvSpPr>
        <p:spPr>
          <a:xfrm>
            <a:off x="3697049" y="1655524"/>
            <a:ext cx="1296140" cy="5695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Dependent variable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C27AAEC9-B014-6943-8F93-1FBF7B7E48B7}"/>
              </a:ext>
            </a:extLst>
          </p:cNvPr>
          <p:cNvSpPr/>
          <p:nvPr/>
        </p:nvSpPr>
        <p:spPr>
          <a:xfrm>
            <a:off x="5675026" y="1585498"/>
            <a:ext cx="2471127" cy="63957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Tells R which </a:t>
            </a:r>
            <a:r>
              <a:rPr lang="en-GB" sz="1500" dirty="0" err="1">
                <a:solidFill>
                  <a:schemeClr val="accent2"/>
                </a:solidFill>
              </a:rPr>
              <a:t>dataframe</a:t>
            </a:r>
            <a:r>
              <a:rPr lang="en-GB" sz="1500" dirty="0">
                <a:solidFill>
                  <a:schemeClr val="accent2"/>
                </a:solidFill>
              </a:rPr>
              <a:t> the data is stored in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87E8960-5CCD-9842-BFBE-F641390BFB01}"/>
              </a:ext>
            </a:extLst>
          </p:cNvPr>
          <p:cNvCxnSpPr>
            <a:cxnSpLocks/>
          </p:cNvCxnSpPr>
          <p:nvPr/>
        </p:nvCxnSpPr>
        <p:spPr>
          <a:xfrm>
            <a:off x="6910590" y="2225068"/>
            <a:ext cx="0" cy="24719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12CF6CE-42B2-0343-9E2E-49909665B598}"/>
              </a:ext>
            </a:extLst>
          </p:cNvPr>
          <p:cNvCxnSpPr>
            <a:cxnSpLocks/>
          </p:cNvCxnSpPr>
          <p:nvPr/>
        </p:nvCxnSpPr>
        <p:spPr>
          <a:xfrm flipV="1">
            <a:off x="5470430" y="2907591"/>
            <a:ext cx="0" cy="3288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29CE4C67-4583-314A-A3FD-9F719B509EB2}"/>
              </a:ext>
            </a:extLst>
          </p:cNvPr>
          <p:cNvSpPr/>
          <p:nvPr/>
        </p:nvSpPr>
        <p:spPr>
          <a:xfrm>
            <a:off x="4803708" y="3228283"/>
            <a:ext cx="1333444" cy="7201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Independent variable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FF98BA4-0595-8342-B87E-5C34D158FA69}"/>
              </a:ext>
            </a:extLst>
          </p:cNvPr>
          <p:cNvCxnSpPr>
            <a:cxnSpLocks/>
          </p:cNvCxnSpPr>
          <p:nvPr/>
        </p:nvCxnSpPr>
        <p:spPr>
          <a:xfrm flipV="1">
            <a:off x="1402587" y="3249556"/>
            <a:ext cx="0" cy="90908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BB8E8502-E640-094A-B145-CF750E0DFC68}"/>
              </a:ext>
            </a:extLst>
          </p:cNvPr>
          <p:cNvSpPr/>
          <p:nvPr/>
        </p:nvSpPr>
        <p:spPr>
          <a:xfrm>
            <a:off x="610498" y="4158634"/>
            <a:ext cx="1800200" cy="5733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Displays the model output</a:t>
            </a:r>
          </a:p>
        </p:txBody>
      </p:sp>
    </p:spTree>
    <p:extLst>
      <p:ext uri="{BB962C8B-B14F-4D97-AF65-F5344CB8AC3E}">
        <p14:creationId xmlns:p14="http://schemas.microsoft.com/office/powerpoint/2010/main" val="7818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2" grpId="0" animBg="1"/>
      <p:bldP spid="13" grpId="0" animBg="1"/>
      <p:bldP spid="16" grpId="0" animBg="1"/>
      <p:bldP spid="18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386472C-F19E-9B49-95AA-4DED8822ED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141055"/>
            <a:ext cx="7854872" cy="15841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6E61E2E-B1B7-BB40-AA15-E8C6FAE7ED5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Output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F227CAD-DF18-544D-B7BF-550EF7762A6B}"/>
              </a:ext>
            </a:extLst>
          </p:cNvPr>
          <p:cNvSpPr/>
          <p:nvPr/>
        </p:nvSpPr>
        <p:spPr>
          <a:xfrm>
            <a:off x="4211960" y="3150522"/>
            <a:ext cx="936104" cy="46805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04B57BF-C6F2-F742-AAB7-EF406DD9A339}"/>
              </a:ext>
            </a:extLst>
          </p:cNvPr>
          <p:cNvSpPr/>
          <p:nvPr/>
        </p:nvSpPr>
        <p:spPr>
          <a:xfrm>
            <a:off x="5220072" y="3150522"/>
            <a:ext cx="936104" cy="46805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33A7486-E514-544D-B9FA-EB55DF93E3AC}"/>
              </a:ext>
            </a:extLst>
          </p:cNvPr>
          <p:cNvCxnSpPr>
            <a:cxnSpLocks/>
          </p:cNvCxnSpPr>
          <p:nvPr/>
        </p:nvCxnSpPr>
        <p:spPr>
          <a:xfrm flipV="1">
            <a:off x="2411761" y="3618574"/>
            <a:ext cx="1656183" cy="61207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E0E4507-37CE-084B-A0A9-1AB43E7C16B3}"/>
              </a:ext>
            </a:extLst>
          </p:cNvPr>
          <p:cNvSpPr/>
          <p:nvPr/>
        </p:nvSpPr>
        <p:spPr>
          <a:xfrm>
            <a:off x="1547664" y="4230642"/>
            <a:ext cx="1800200" cy="5733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The H statistic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850ADC8-2181-E641-A008-639F362914C7}"/>
              </a:ext>
            </a:extLst>
          </p:cNvPr>
          <p:cNvCxnSpPr>
            <a:cxnSpLocks/>
          </p:cNvCxnSpPr>
          <p:nvPr/>
        </p:nvCxnSpPr>
        <p:spPr>
          <a:xfrm>
            <a:off x="5710448" y="2076016"/>
            <a:ext cx="0" cy="93049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ounded Rectangle 24">
            <a:extLst>
              <a:ext uri="{FF2B5EF4-FFF2-40B4-BE49-F238E27FC236}">
                <a16:creationId xmlns:a16="http://schemas.microsoft.com/office/drawing/2014/main" id="{2A8E91F1-D0C1-504F-A55E-5A61608C33F7}"/>
              </a:ext>
            </a:extLst>
          </p:cNvPr>
          <p:cNvSpPr/>
          <p:nvPr/>
        </p:nvSpPr>
        <p:spPr>
          <a:xfrm>
            <a:off x="4788024" y="1502660"/>
            <a:ext cx="1800200" cy="57335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The degrees of freedom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E2FFC68-1E6B-9741-AA30-A3D924C446CC}"/>
              </a:ext>
            </a:extLst>
          </p:cNvPr>
          <p:cNvCxnSpPr>
            <a:cxnSpLocks/>
          </p:cNvCxnSpPr>
          <p:nvPr/>
        </p:nvCxnSpPr>
        <p:spPr>
          <a:xfrm flipV="1">
            <a:off x="7452320" y="3618574"/>
            <a:ext cx="432048" cy="6120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9FFB6181-E807-8049-B56B-0FA251F72B90}"/>
              </a:ext>
            </a:extLst>
          </p:cNvPr>
          <p:cNvSpPr/>
          <p:nvPr/>
        </p:nvSpPr>
        <p:spPr>
          <a:xfrm>
            <a:off x="4572000" y="4155926"/>
            <a:ext cx="3600400" cy="86680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The p-value: A significant effect of group on the number of minutes spent exercising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D5C0A9C-35D7-E342-AB0B-7D9418CC16FB}"/>
              </a:ext>
            </a:extLst>
          </p:cNvPr>
          <p:cNvSpPr/>
          <p:nvPr/>
        </p:nvSpPr>
        <p:spPr>
          <a:xfrm>
            <a:off x="7416316" y="3148007"/>
            <a:ext cx="936104" cy="468052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6375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  <p:bldP spid="22" grpId="0" animBg="1"/>
      <p:bldP spid="25" grpId="0" animBg="1"/>
      <p:bldP spid="29" grpId="0" animBg="1"/>
      <p:bldP spid="12" grpId="0" animBg="1"/>
      <p:bldP spid="12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C7F4F55-D278-B948-A594-3DD638D2EA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2281" y="2780642"/>
            <a:ext cx="5473700" cy="8509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4FF5279-28E2-984D-959E-A48A9327D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Where do the differences lie?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39776CB-C821-7C41-BB0D-569168CDEB7F}"/>
              </a:ext>
            </a:extLst>
          </p:cNvPr>
          <p:cNvSpPr txBox="1">
            <a:spLocks/>
          </p:cNvSpPr>
          <p:nvPr/>
        </p:nvSpPr>
        <p:spPr>
          <a:xfrm>
            <a:off x="395536" y="1347614"/>
            <a:ext cx="8640960" cy="414187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b="1" dirty="0"/>
              <a:t>Like with parametric tests, we can perform post-hoc tests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  <a:p>
            <a:pPr marL="0" indent="0">
              <a:buFont typeface="Arial" panose="020B0604020202020204" pitchFamily="34" charset="0"/>
              <a:buNone/>
            </a:pPr>
            <a:endParaRPr lang="en-GB" dirty="0"/>
          </a:p>
          <a:p>
            <a:endParaRPr lang="en-GB" dirty="0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8E9B263-932B-714B-9FB3-AC4886B9FC8E}"/>
              </a:ext>
            </a:extLst>
          </p:cNvPr>
          <p:cNvCxnSpPr>
            <a:cxnSpLocks/>
          </p:cNvCxnSpPr>
          <p:nvPr/>
        </p:nvCxnSpPr>
        <p:spPr>
          <a:xfrm>
            <a:off x="2551336" y="2571750"/>
            <a:ext cx="530945" cy="36004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7281EAC2-D7BB-544A-8FEC-1F7DAB2576EB}"/>
              </a:ext>
            </a:extLst>
          </p:cNvPr>
          <p:cNvSpPr/>
          <p:nvPr/>
        </p:nvSpPr>
        <p:spPr>
          <a:xfrm>
            <a:off x="1259632" y="1998394"/>
            <a:ext cx="2803872" cy="57335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Need to load in the ‘FSA’ library’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F229954-B54D-4D49-94C3-41FD68C1E1F3}"/>
              </a:ext>
            </a:extLst>
          </p:cNvPr>
          <p:cNvCxnSpPr>
            <a:cxnSpLocks/>
          </p:cNvCxnSpPr>
          <p:nvPr/>
        </p:nvCxnSpPr>
        <p:spPr>
          <a:xfrm flipV="1">
            <a:off x="3082281" y="3489382"/>
            <a:ext cx="549175" cy="45052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D9EEB1F0-D766-9248-A417-49FCDD25CE03}"/>
              </a:ext>
            </a:extLst>
          </p:cNvPr>
          <p:cNvSpPr/>
          <p:nvPr/>
        </p:nvSpPr>
        <p:spPr>
          <a:xfrm>
            <a:off x="1556668" y="3939902"/>
            <a:ext cx="1800200" cy="80009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Function to conduct the post-hoc tests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AA6ABF1-E013-1743-BDA7-A88977BD5F1D}"/>
              </a:ext>
            </a:extLst>
          </p:cNvPr>
          <p:cNvCxnSpPr>
            <a:cxnSpLocks/>
          </p:cNvCxnSpPr>
          <p:nvPr/>
        </p:nvCxnSpPr>
        <p:spPr>
          <a:xfrm flipH="1">
            <a:off x="5359648" y="2844946"/>
            <a:ext cx="288030" cy="37487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E6A2296A-539B-4D4B-8131-415E57AE7003}"/>
              </a:ext>
            </a:extLst>
          </p:cNvPr>
          <p:cNvSpPr/>
          <p:nvPr/>
        </p:nvSpPr>
        <p:spPr>
          <a:xfrm>
            <a:off x="4999608" y="2286978"/>
            <a:ext cx="1296140" cy="5695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Independent variable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1F05B67-FF31-8F47-B887-573347B23E3E}"/>
              </a:ext>
            </a:extLst>
          </p:cNvPr>
          <p:cNvCxnSpPr>
            <a:cxnSpLocks/>
          </p:cNvCxnSpPr>
          <p:nvPr/>
        </p:nvCxnSpPr>
        <p:spPr>
          <a:xfrm flipV="1">
            <a:off x="4504708" y="3453462"/>
            <a:ext cx="0" cy="3288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21DCDE1-9D69-1B43-B832-9E5CEDE01247}"/>
              </a:ext>
            </a:extLst>
          </p:cNvPr>
          <p:cNvSpPr/>
          <p:nvPr/>
        </p:nvSpPr>
        <p:spPr>
          <a:xfrm>
            <a:off x="3837986" y="3774154"/>
            <a:ext cx="1333444" cy="7201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Dependent variable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7BE045E-5ACE-A949-89C8-0C6E1E87A60A}"/>
              </a:ext>
            </a:extLst>
          </p:cNvPr>
          <p:cNvCxnSpPr>
            <a:cxnSpLocks/>
          </p:cNvCxnSpPr>
          <p:nvPr/>
        </p:nvCxnSpPr>
        <p:spPr>
          <a:xfrm flipV="1">
            <a:off x="6361318" y="3619210"/>
            <a:ext cx="0" cy="32886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ounded Rectangle 19">
            <a:extLst>
              <a:ext uri="{FF2B5EF4-FFF2-40B4-BE49-F238E27FC236}">
                <a16:creationId xmlns:a16="http://schemas.microsoft.com/office/drawing/2014/main" id="{54F74F58-7D80-7649-BE2F-6BC0E314C75D}"/>
              </a:ext>
            </a:extLst>
          </p:cNvPr>
          <p:cNvSpPr/>
          <p:nvPr/>
        </p:nvSpPr>
        <p:spPr>
          <a:xfrm>
            <a:off x="5694596" y="3939902"/>
            <a:ext cx="1955866" cy="7201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Tells R which </a:t>
            </a:r>
            <a:r>
              <a:rPr lang="en-GB" sz="1500" dirty="0" err="1">
                <a:solidFill>
                  <a:schemeClr val="accent2"/>
                </a:solidFill>
              </a:rPr>
              <a:t>dataframe</a:t>
            </a:r>
            <a:r>
              <a:rPr lang="en-GB" sz="1500" dirty="0">
                <a:solidFill>
                  <a:schemeClr val="accent2"/>
                </a:solidFill>
              </a:rPr>
              <a:t> the data is stored in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C0491827-D1FD-7746-9F75-328F018ACABC}"/>
              </a:ext>
            </a:extLst>
          </p:cNvPr>
          <p:cNvCxnSpPr>
            <a:cxnSpLocks/>
          </p:cNvCxnSpPr>
          <p:nvPr/>
        </p:nvCxnSpPr>
        <p:spPr>
          <a:xfrm flipH="1">
            <a:off x="7740352" y="2878112"/>
            <a:ext cx="288030" cy="37487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4B9C9C3E-45B3-6A47-B65A-5D7FE39FF8E1}"/>
              </a:ext>
            </a:extLst>
          </p:cNvPr>
          <p:cNvSpPr/>
          <p:nvPr/>
        </p:nvSpPr>
        <p:spPr>
          <a:xfrm>
            <a:off x="7164288" y="1275606"/>
            <a:ext cx="1512164" cy="161408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Which method should R use to correct for multiple comparisons?</a:t>
            </a:r>
          </a:p>
        </p:txBody>
      </p:sp>
    </p:spTree>
    <p:extLst>
      <p:ext uri="{BB962C8B-B14F-4D97-AF65-F5344CB8AC3E}">
        <p14:creationId xmlns:p14="http://schemas.microsoft.com/office/powerpoint/2010/main" val="3378265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  <p:bldP spid="15" grpId="0" animBg="1"/>
      <p:bldP spid="17" grpId="0" animBg="1"/>
      <p:bldP spid="20" grpId="0" animBg="1"/>
      <p:bldP spid="2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70BC2D1-E506-0E4A-AD25-8FC6710C85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6288" y="2195038"/>
            <a:ext cx="5588000" cy="1752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0ED6D5C-D450-1E4C-BA60-48B9359D7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Where do the differences lie?</a:t>
            </a:r>
            <a:br>
              <a:rPr lang="en-GB" dirty="0"/>
            </a:br>
            <a:r>
              <a:rPr lang="en-GB" dirty="0"/>
              <a:t>Output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4F9062-936A-744F-8AA8-14C332B8ABDF}"/>
              </a:ext>
            </a:extLst>
          </p:cNvPr>
          <p:cNvCxnSpPr>
            <a:cxnSpLocks/>
          </p:cNvCxnSpPr>
          <p:nvPr/>
        </p:nvCxnSpPr>
        <p:spPr>
          <a:xfrm flipH="1">
            <a:off x="6444208" y="2643758"/>
            <a:ext cx="864096" cy="42758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B11972D9-DFC7-BB4B-8DE6-92BB9D0A4B01}"/>
              </a:ext>
            </a:extLst>
          </p:cNvPr>
          <p:cNvSpPr/>
          <p:nvPr/>
        </p:nvSpPr>
        <p:spPr>
          <a:xfrm>
            <a:off x="7308304" y="2167996"/>
            <a:ext cx="1512164" cy="6946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Adjusted p-value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5C4F293-F3EE-504C-9CE7-81600B7F1665}"/>
              </a:ext>
            </a:extLst>
          </p:cNvPr>
          <p:cNvCxnSpPr>
            <a:cxnSpLocks/>
            <a:stCxn id="17" idx="0"/>
          </p:cNvCxnSpPr>
          <p:nvPr/>
        </p:nvCxnSpPr>
        <p:spPr>
          <a:xfrm flipV="1">
            <a:off x="3527882" y="3147814"/>
            <a:ext cx="1346462" cy="102460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AD069E09-068F-9740-AD0E-D5E10940BFD7}"/>
              </a:ext>
            </a:extLst>
          </p:cNvPr>
          <p:cNvSpPr/>
          <p:nvPr/>
        </p:nvSpPr>
        <p:spPr>
          <a:xfrm>
            <a:off x="2771800" y="4172420"/>
            <a:ext cx="1512164" cy="6946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P value before adjustment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3ECA0FA-9DC1-9D45-9E7C-CE68C4B28D32}"/>
              </a:ext>
            </a:extLst>
          </p:cNvPr>
          <p:cNvSpPr/>
          <p:nvPr/>
        </p:nvSpPr>
        <p:spPr>
          <a:xfrm>
            <a:off x="5551264" y="2949702"/>
            <a:ext cx="1180976" cy="1024605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83B6974-6C35-6643-B16E-29DCAEFE463F}"/>
              </a:ext>
            </a:extLst>
          </p:cNvPr>
          <p:cNvCxnSpPr>
            <a:cxnSpLocks/>
          </p:cNvCxnSpPr>
          <p:nvPr/>
        </p:nvCxnSpPr>
        <p:spPr>
          <a:xfrm>
            <a:off x="971600" y="1970256"/>
            <a:ext cx="604688" cy="60149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ounded Rectangle 21">
            <a:extLst>
              <a:ext uri="{FF2B5EF4-FFF2-40B4-BE49-F238E27FC236}">
                <a16:creationId xmlns:a16="http://schemas.microsoft.com/office/drawing/2014/main" id="{65592A0C-9139-6146-A6DC-7C8081D5E2A9}"/>
              </a:ext>
            </a:extLst>
          </p:cNvPr>
          <p:cNvSpPr/>
          <p:nvPr/>
        </p:nvSpPr>
        <p:spPr>
          <a:xfrm>
            <a:off x="323532" y="1396900"/>
            <a:ext cx="4550812" cy="573356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bg1"/>
                </a:solidFill>
              </a:rPr>
              <a:t>Tells you that the p-values were adjusted using the Bonferroni-Holm method</a:t>
            </a:r>
          </a:p>
        </p:txBody>
      </p:sp>
    </p:spTree>
    <p:extLst>
      <p:ext uri="{BB962C8B-B14F-4D97-AF65-F5344CB8AC3E}">
        <p14:creationId xmlns:p14="http://schemas.microsoft.com/office/powerpoint/2010/main" val="2412499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20" grpId="0" animBg="1"/>
      <p:bldP spid="2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D6D5C-D450-1E4C-BA60-48B9359D72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Where do the differences lie?</a:t>
            </a:r>
            <a:br>
              <a:rPr lang="en-GB" dirty="0"/>
            </a:br>
            <a:r>
              <a:rPr lang="en-GB" dirty="0"/>
              <a:t>Output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9F433C-2FC1-2443-8DC9-D5582E19A09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607224" y="1588046"/>
            <a:ext cx="1944216" cy="648072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A significant difference between 0 shakes and 2 shakes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E99A80E-A48D-224D-B9ED-C0AFD669FC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582" y="4020790"/>
            <a:ext cx="3352800" cy="711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EF7D85E-0AF8-6148-AE6C-CD910EEE7E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3496144"/>
            <a:ext cx="1816100" cy="149860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8C5EAF8-E8BD-914D-8F95-1531AFF79EC1}"/>
              </a:ext>
            </a:extLst>
          </p:cNvPr>
          <p:cNvSpPr/>
          <p:nvPr/>
        </p:nvSpPr>
        <p:spPr>
          <a:xfrm>
            <a:off x="6751240" y="3375548"/>
            <a:ext cx="1800200" cy="1619196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500" dirty="0">
                <a:solidFill>
                  <a:schemeClr val="accent2"/>
                </a:solidFill>
              </a:rPr>
              <a:t>Participants in the 2 Shakes group exercised for longer than participants in the 0 shakes group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A47FC5B0-27B6-0646-B26E-E8D7F341C8AC}"/>
              </a:ext>
            </a:extLst>
          </p:cNvPr>
          <p:cNvSpPr txBox="1">
            <a:spLocks/>
          </p:cNvSpPr>
          <p:nvPr/>
        </p:nvSpPr>
        <p:spPr>
          <a:xfrm>
            <a:off x="-247942" y="3299594"/>
            <a:ext cx="2952328" cy="53402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b="1" dirty="0"/>
              <a:t>In which direction?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C50CED-1C58-5541-9461-5A02060561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873" y="1388459"/>
            <a:ext cx="5588000" cy="17526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D3308FA-CC17-064A-8C2A-463061025E8C}"/>
              </a:ext>
            </a:extLst>
          </p:cNvPr>
          <p:cNvSpPr/>
          <p:nvPr/>
        </p:nvSpPr>
        <p:spPr>
          <a:xfrm>
            <a:off x="4572000" y="2571750"/>
            <a:ext cx="1224136" cy="360040"/>
          </a:xfrm>
          <a:prstGeom prst="rect">
            <a:avLst/>
          </a:prstGeom>
          <a:noFill/>
          <a:ln w="508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293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8" grpId="0"/>
      <p:bldP spid="9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EE707E-0A32-EC43-ADAE-57694C1A84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Effect size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DCC744-874A-104A-9EB4-4BC7082845E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No easy way to calculate an effect size for the Kruskal-Wallis test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157180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FCEDB-8758-1241-9728-1EAAD296FB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Reporting in APA format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10EAD-7F90-0F44-97FE-948F3BF47A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1560" y="2518526"/>
            <a:ext cx="8098680" cy="199839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There was a significant effect of protein shakes on the number of minutes spent exercising, </a:t>
            </a:r>
            <a:r>
              <a:rPr lang="en-GB" i="1" dirty="0"/>
              <a:t>H</a:t>
            </a:r>
            <a:r>
              <a:rPr lang="en-GB" dirty="0"/>
              <a:t>(2) = 6.77, </a:t>
            </a:r>
            <a:r>
              <a:rPr lang="en-GB" i="1" dirty="0"/>
              <a:t>p</a:t>
            </a:r>
            <a:r>
              <a:rPr lang="en-GB" dirty="0"/>
              <a:t> = .034. Post-hoc comparisons were conducted using Dunn’s test. P-values were corrected using Bonferroni-Holm. There was a significant difference between the 0 shakes (median = 16.5, range = 9-71) and 2 shakes groups (median = 97, range = 17-153; </a:t>
            </a:r>
            <a:r>
              <a:rPr lang="en-GB" i="1" dirty="0"/>
              <a:t>p</a:t>
            </a:r>
            <a:r>
              <a:rPr lang="en-GB" dirty="0"/>
              <a:t> = .028), with participants in the 2 shakes group exercising for significantly longer. No significant difference emerged between the 0 shake and 1 shake groups (median = 85.5, range = 10-108; </a:t>
            </a:r>
            <a:r>
              <a:rPr lang="en-GB" i="1" dirty="0"/>
              <a:t>p</a:t>
            </a:r>
            <a:r>
              <a:rPr lang="en-GB" dirty="0"/>
              <a:t> = 0.289), or the 1 shake and 2 shakes group (</a:t>
            </a:r>
            <a:r>
              <a:rPr lang="en-GB" i="1" dirty="0"/>
              <a:t>p</a:t>
            </a:r>
            <a:r>
              <a:rPr lang="en-GB" dirty="0"/>
              <a:t> = 0.256).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EC4905-CFC2-E043-AF0A-2C6FC5E6C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329987"/>
            <a:ext cx="4426272" cy="8926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062316-010F-1A4D-8E99-D842E3639C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7599" r="11085"/>
          <a:stretch/>
        </p:blipFill>
        <p:spPr>
          <a:xfrm>
            <a:off x="4857968" y="1436932"/>
            <a:ext cx="3672408" cy="678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050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2FCEDB-8758-1241-9728-1EAAD296FB4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Reporting in APA format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10EAD-7F90-0F44-97FE-948F3BF47A9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85768" y="1572555"/>
            <a:ext cx="4334957" cy="1998390"/>
          </a:xfrm>
        </p:spPr>
        <p:txBody>
          <a:bodyPr/>
          <a:lstStyle/>
          <a:p>
            <a:pPr marL="0" indent="0" algn="ctr">
              <a:buNone/>
            </a:pPr>
            <a:r>
              <a:rPr lang="en-GB" sz="1600" dirty="0"/>
              <a:t>There was a significant effect of protein shakes on the number of minutes spent exercising, </a:t>
            </a:r>
            <a:r>
              <a:rPr lang="en-GB" sz="1600" i="1" dirty="0"/>
              <a:t>H</a:t>
            </a:r>
            <a:r>
              <a:rPr lang="en-GB" sz="1600" dirty="0"/>
              <a:t>(2) = 6.77, </a:t>
            </a:r>
            <a:r>
              <a:rPr lang="en-GB" sz="1600" i="1" dirty="0"/>
              <a:t>p</a:t>
            </a:r>
            <a:r>
              <a:rPr lang="en-GB" sz="1600" dirty="0"/>
              <a:t> = .034. Post-hoc comparisons were conducted using Dunn’s test. P-values were corrected using Bonferroni-Holm. There was a significant difference between the 0 shakes (median = 16.5, range = 9-71) and 2 shakes groups (median = 97, range = 17-153; </a:t>
            </a:r>
            <a:r>
              <a:rPr lang="en-GB" sz="1600" i="1" dirty="0"/>
              <a:t>p</a:t>
            </a:r>
            <a:r>
              <a:rPr lang="en-GB" sz="1600" dirty="0"/>
              <a:t> = .028), with participants in the 2 shakes group exercising for significantly longer. No significant difference emerged between the 0 shake and 1 shake groups (median = 85.5, range = 10-108; </a:t>
            </a:r>
            <a:r>
              <a:rPr lang="en-GB" sz="1600" i="1" dirty="0"/>
              <a:t>p</a:t>
            </a:r>
            <a:r>
              <a:rPr lang="en-GB" sz="1600" dirty="0"/>
              <a:t> = 0.289), or the 1 shake and 2 shakes group (</a:t>
            </a:r>
            <a:r>
              <a:rPr lang="en-GB" sz="1600" i="1" dirty="0"/>
              <a:t>p</a:t>
            </a:r>
            <a:r>
              <a:rPr lang="en-GB" sz="1600" dirty="0"/>
              <a:t> = 0.256).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D5616D-9B91-FF42-9AAA-FB9D178B3A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848" y="1779662"/>
            <a:ext cx="4080510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04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8B1FF2F9-31E1-5D47-B732-2F9B19BA4505}"/>
              </a:ext>
            </a:extLst>
          </p:cNvPr>
          <p:cNvSpPr>
            <a:spLocks noGrp="1"/>
          </p:cNvSpPr>
          <p:nvPr>
            <p:ph type="ctrTitle"/>
          </p:nvPr>
        </p:nvSpPr>
        <p:spPr bwMode="auto">
          <a:xfrm>
            <a:off x="359532" y="411510"/>
            <a:ext cx="5076825" cy="86320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GB" altLang="en-US" dirty="0"/>
              <a:t>Learning objectives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2A9B6E-B4DE-824E-983F-9E6D8AFF7DD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59284" y="1578769"/>
            <a:ext cx="8425184" cy="3564731"/>
          </a:xfrm>
        </p:spPr>
        <p:txBody>
          <a:bodyPr/>
          <a:lstStyle/>
          <a:p>
            <a:r>
              <a:rPr lang="en-GB" dirty="0"/>
              <a:t>To understand how to assess normality when you have three or more independent groups or three or more repeated measures</a:t>
            </a:r>
          </a:p>
          <a:p>
            <a:endParaRPr lang="en-GB" dirty="0"/>
          </a:p>
          <a:p>
            <a:r>
              <a:rPr lang="en-GB" dirty="0"/>
              <a:t>To understand the theory behind the Kruskal-Wallis test and Friedman’s ANOVA</a:t>
            </a:r>
          </a:p>
          <a:p>
            <a:endParaRPr lang="en-GB" dirty="0"/>
          </a:p>
          <a:p>
            <a:r>
              <a:rPr lang="en-GB" dirty="0"/>
              <a:t>To understand how to conduct the Kruskal-Wallis test and Friedman’s ANOVA in R</a:t>
            </a:r>
          </a:p>
          <a:p>
            <a:endParaRPr lang="en-GB" dirty="0"/>
          </a:p>
          <a:p>
            <a:r>
              <a:rPr lang="en-GB" dirty="0"/>
              <a:t>To understand how to interpret the Kruskal-Wallis test and Friedman’s ANOVA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3BB1C23-374A-A141-B49C-62B60F3C49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5536" y="2129815"/>
            <a:ext cx="8208912" cy="757907"/>
          </a:xfrm>
        </p:spPr>
        <p:txBody>
          <a:bodyPr/>
          <a:lstStyle/>
          <a:p>
            <a:r>
              <a:rPr lang="en-GB" b="1" dirty="0"/>
              <a:t>Part 1</a:t>
            </a:r>
          </a:p>
        </p:txBody>
      </p:sp>
      <p:sp>
        <p:nvSpPr>
          <p:cNvPr id="7" name="Subtitle 4">
            <a:extLst>
              <a:ext uri="{FF2B5EF4-FFF2-40B4-BE49-F238E27FC236}">
                <a16:creationId xmlns:a16="http://schemas.microsoft.com/office/drawing/2014/main" id="{C44C9C24-F937-6548-9035-B931AC514300}"/>
              </a:ext>
            </a:extLst>
          </p:cNvPr>
          <p:cNvSpPr txBox="1">
            <a:spLocks/>
          </p:cNvSpPr>
          <p:nvPr/>
        </p:nvSpPr>
        <p:spPr>
          <a:xfrm>
            <a:off x="467544" y="355224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>
                <a:solidFill>
                  <a:schemeClr val="tx1"/>
                </a:solidFill>
              </a:rPr>
              <a:t>The Kruskal-Wallis test</a:t>
            </a:r>
          </a:p>
          <a:p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8" name="Subtitle 4">
            <a:extLst>
              <a:ext uri="{FF2B5EF4-FFF2-40B4-BE49-F238E27FC236}">
                <a16:creationId xmlns:a16="http://schemas.microsoft.com/office/drawing/2014/main" id="{171AEABA-0524-EF42-BDCC-1CD8BEF8C9D1}"/>
              </a:ext>
            </a:extLst>
          </p:cNvPr>
          <p:cNvSpPr txBox="1">
            <a:spLocks/>
          </p:cNvSpPr>
          <p:nvPr/>
        </p:nvSpPr>
        <p:spPr>
          <a:xfrm>
            <a:off x="467544" y="2949952"/>
            <a:ext cx="8208912" cy="54006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ts val="0"/>
              </a:spcBef>
              <a:spcAft>
                <a:spcPct val="0"/>
              </a:spcAft>
              <a:buFont typeface="Arial" panose="020B0604020202020204" pitchFamily="34" charset="0"/>
              <a:buNone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3429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287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spcBef>
                <a:spcPct val="20000"/>
              </a:spcBef>
              <a:buFont typeface="Arial" pitchFamily="34" charset="0"/>
              <a:buNone/>
              <a:defRPr sz="15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tx1"/>
                </a:solidFill>
              </a:rPr>
              <a:t>Assessing normality with more than two independent groups</a:t>
            </a:r>
          </a:p>
          <a:p>
            <a:endParaRPr lang="en-GB" sz="2000" b="1" dirty="0">
              <a:solidFill>
                <a:schemeClr val="tx1"/>
              </a:solidFill>
            </a:endParaRPr>
          </a:p>
          <a:p>
            <a:endParaRPr lang="en-GB" sz="2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8261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6DFF3CC-08A0-AB4C-AE73-91A5BADD1B1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Assessing the assumption of normality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C8C1145-287D-8248-9F15-1592D1B4A9E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Very similar to with only two independent groups - Q-Q plots and Shapiro-Wilk test used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17D2390-5DFB-D341-973B-84F4892145FC}"/>
              </a:ext>
            </a:extLst>
          </p:cNvPr>
          <p:cNvSpPr/>
          <p:nvPr/>
        </p:nvSpPr>
        <p:spPr>
          <a:xfrm>
            <a:off x="1907704" y="2355726"/>
            <a:ext cx="5103770" cy="71621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Data in </a:t>
            </a:r>
            <a:r>
              <a:rPr lang="en-GB" b="1" dirty="0">
                <a:solidFill>
                  <a:schemeClr val="accent2"/>
                </a:solidFill>
              </a:rPr>
              <a:t>each</a:t>
            </a:r>
            <a:r>
              <a:rPr lang="en-GB" dirty="0">
                <a:solidFill>
                  <a:schemeClr val="accent2"/>
                </a:solidFill>
              </a:rPr>
              <a:t> group should follow a normal distribution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0D830EDA-D20F-AA48-B0F7-9F4E795C231A}"/>
              </a:ext>
            </a:extLst>
          </p:cNvPr>
          <p:cNvSpPr/>
          <p:nvPr/>
        </p:nvSpPr>
        <p:spPr>
          <a:xfrm>
            <a:off x="2843808" y="3435846"/>
            <a:ext cx="3456384" cy="716214"/>
          </a:xfrm>
          <a:prstGeom prst="round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Run these steps separately for each group</a:t>
            </a:r>
          </a:p>
        </p:txBody>
      </p:sp>
    </p:spTree>
    <p:extLst>
      <p:ext uri="{BB962C8B-B14F-4D97-AF65-F5344CB8AC3E}">
        <p14:creationId xmlns:p14="http://schemas.microsoft.com/office/powerpoint/2010/main" val="273248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7532-5AF7-FB45-812F-7E6A0622EFE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Research question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09D8E3C-91F7-AC48-B768-234501E68B25}"/>
              </a:ext>
            </a:extLst>
          </p:cNvPr>
          <p:cNvSpPr/>
          <p:nvPr/>
        </p:nvSpPr>
        <p:spPr>
          <a:xfrm>
            <a:off x="536992" y="1347615"/>
            <a:ext cx="4148302" cy="367240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accent2"/>
                </a:solidFill>
              </a:rPr>
              <a:t>You are a researcher interested in whether drinking protein shakes increases the amount of minutes spent at the gym. </a:t>
            </a:r>
          </a:p>
          <a:p>
            <a:pPr algn="ctr"/>
            <a:endParaRPr lang="en-GB" dirty="0">
              <a:solidFill>
                <a:schemeClr val="accent2"/>
              </a:solidFill>
            </a:endParaRPr>
          </a:p>
          <a:p>
            <a:pPr algn="ctr"/>
            <a:r>
              <a:rPr lang="en-GB" dirty="0">
                <a:solidFill>
                  <a:schemeClr val="accent2"/>
                </a:solidFill>
              </a:rPr>
              <a:t>You assign participants to one of three groups: 0 protein shakes, 1 protein shakes, or 2 protein shakes. Once they’ve drunk the protein shakes, they are given access to gym equipment. You time how long they spend exercising.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44EA2C0-8E47-B440-B60B-749B2BF6ADDC}"/>
              </a:ext>
            </a:extLst>
          </p:cNvPr>
          <p:cNvSpPr txBox="1"/>
          <p:nvPr/>
        </p:nvSpPr>
        <p:spPr>
          <a:xfrm>
            <a:off x="40193" y="-1045029"/>
            <a:ext cx="184731" cy="369332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6BD93C-0334-774C-A74D-E9C430FA0D7C}"/>
              </a:ext>
            </a:extLst>
          </p:cNvPr>
          <p:cNvGrpSpPr/>
          <p:nvPr/>
        </p:nvGrpSpPr>
        <p:grpSpPr>
          <a:xfrm>
            <a:off x="5291579" y="2222448"/>
            <a:ext cx="3315429" cy="1574482"/>
            <a:chOff x="5291579" y="2222448"/>
            <a:chExt cx="3315429" cy="1574482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05942F1-B2A2-3247-B1D2-DE3AF8258BDE}"/>
                </a:ext>
              </a:extLst>
            </p:cNvPr>
            <p:cNvSpPr txBox="1"/>
            <p:nvPr/>
          </p:nvSpPr>
          <p:spPr>
            <a:xfrm>
              <a:off x="5291579" y="2222448"/>
              <a:ext cx="20703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0 protein shakes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65D8582-AFCE-3748-B5DB-9098B12D548A}"/>
                </a:ext>
              </a:extLst>
            </p:cNvPr>
            <p:cNvCxnSpPr>
              <a:cxnSpLocks/>
            </p:cNvCxnSpPr>
            <p:nvPr/>
          </p:nvCxnSpPr>
          <p:spPr>
            <a:xfrm>
              <a:off x="6993757" y="2461117"/>
              <a:ext cx="391824" cy="147205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152B8410-7C61-4843-9743-299B247DC0FA}"/>
                </a:ext>
              </a:extLst>
            </p:cNvPr>
            <p:cNvCxnSpPr>
              <a:cxnSpLocks/>
            </p:cNvCxnSpPr>
            <p:nvPr/>
          </p:nvCxnSpPr>
          <p:spPr>
            <a:xfrm>
              <a:off x="6917838" y="2997188"/>
              <a:ext cx="385219" cy="1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170" name="Picture 2" descr="Exercise Clipart Running Machine - Running On Treadmill Clipart, HD Png  Download , Transparent Png Image - PNGitem">
              <a:extLst>
                <a:ext uri="{FF2B5EF4-FFF2-40B4-BE49-F238E27FC236}">
                  <a16:creationId xmlns:a16="http://schemas.microsoft.com/office/drawing/2014/main" id="{F3246EE5-B6D3-DB49-8067-DF18A13C92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56120" y="2571750"/>
              <a:ext cx="1150888" cy="11777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BE5A36-2AFE-ED4B-9BA9-FCDD6D9788A5}"/>
                </a:ext>
              </a:extLst>
            </p:cNvPr>
            <p:cNvSpPr txBox="1"/>
            <p:nvPr/>
          </p:nvSpPr>
          <p:spPr>
            <a:xfrm>
              <a:off x="5315202" y="2794305"/>
              <a:ext cx="20703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1 protein shake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79BD5BE-724D-9545-8BD6-04F86BE25F3C}"/>
                </a:ext>
              </a:extLst>
            </p:cNvPr>
            <p:cNvSpPr txBox="1"/>
            <p:nvPr/>
          </p:nvSpPr>
          <p:spPr>
            <a:xfrm>
              <a:off x="5315202" y="3427598"/>
              <a:ext cx="2070379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dirty="0"/>
                <a:t>2 protein shakes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0DDEE7C0-41A3-6E4F-BE38-56C53EB056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93757" y="3427598"/>
              <a:ext cx="368201" cy="229560"/>
            </a:xfrm>
            <a:prstGeom prst="straightConnector1">
              <a:avLst/>
            </a:prstGeom>
            <a:ln w="3810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05044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1F758-29B1-054B-BF2E-787E0A296A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Data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500E465-0152-734B-927A-D4DCA872C0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0651284"/>
              </p:ext>
            </p:extLst>
          </p:nvPr>
        </p:nvGraphicFramePr>
        <p:xfrm>
          <a:off x="3203848" y="1347614"/>
          <a:ext cx="2496654" cy="3655695"/>
        </p:xfrm>
        <a:graphic>
          <a:graphicData uri="http://schemas.openxmlformats.org/drawingml/2006/table">
            <a:tbl>
              <a:tblPr>
                <a:tableStyleId>{8A107856-5554-42FB-B03E-39F5DBC370BA}</a:tableStyleId>
              </a:tblPr>
              <a:tblGrid>
                <a:gridCol w="1248327">
                  <a:extLst>
                    <a:ext uri="{9D8B030D-6E8A-4147-A177-3AD203B41FA5}">
                      <a16:colId xmlns:a16="http://schemas.microsoft.com/office/drawing/2014/main" val="3117295058"/>
                    </a:ext>
                  </a:extLst>
                </a:gridCol>
                <a:gridCol w="1248327">
                  <a:extLst>
                    <a:ext uri="{9D8B030D-6E8A-4147-A177-3AD203B41FA5}">
                      <a16:colId xmlns:a16="http://schemas.microsoft.com/office/drawing/2014/main" val="1879438284"/>
                    </a:ext>
                  </a:extLst>
                </a:gridCol>
              </a:tblGrid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Group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Minutes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52442960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288489490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53234063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7192067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0689864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3662867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2013455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447247464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0653250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602872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One shake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78716696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926806368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One shake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732672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10957978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53732535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91443959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30357465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134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877210714"/>
                  </a:ext>
                </a:extLst>
              </a:tr>
              <a:tr h="189292"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Two shakes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7913771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459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78CFDF01-FA17-0D4A-806E-5D834AF22C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600" y="4256867"/>
            <a:ext cx="2547434" cy="79787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3AD5895-BDC7-E348-8C1C-F572687CD88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Assessing the normality assumption</a:t>
            </a:r>
            <a:br>
              <a:rPr lang="en-GB" dirty="0"/>
            </a:br>
            <a:r>
              <a:rPr lang="en-GB" dirty="0"/>
              <a:t>Q-Q plots and Shapiro-Wilk: per group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822B7D-CD21-BA49-8BC4-D00D63AD033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43385" y="1378387"/>
            <a:ext cx="2952574" cy="360040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/>
              <a:t>No shakes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686C92-8872-8A42-8FBA-13A726F2DB88}"/>
              </a:ext>
            </a:extLst>
          </p:cNvPr>
          <p:cNvCxnSpPr/>
          <p:nvPr/>
        </p:nvCxnSpPr>
        <p:spPr>
          <a:xfrm>
            <a:off x="3095959" y="1738427"/>
            <a:ext cx="0" cy="2884566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15E9193-AD7F-5B41-8C5A-DCA8F5349DE2}"/>
              </a:ext>
            </a:extLst>
          </p:cNvPr>
          <p:cNvSpPr txBox="1">
            <a:spLocks/>
          </p:cNvSpPr>
          <p:nvPr/>
        </p:nvSpPr>
        <p:spPr>
          <a:xfrm>
            <a:off x="3047663" y="1398855"/>
            <a:ext cx="2952574" cy="36004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One shake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1C20F4B8-0C71-7F42-B8AB-9AF6F25CFA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61825" y="1738427"/>
            <a:ext cx="2108382" cy="2310248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295C2E-5313-C345-A941-A86CD6F5B7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53643" y="4113616"/>
            <a:ext cx="2781638" cy="910354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31FD2AD-646A-BB4B-BFD0-727CF3E588A6}"/>
              </a:ext>
            </a:extLst>
          </p:cNvPr>
          <p:cNvCxnSpPr/>
          <p:nvPr/>
        </p:nvCxnSpPr>
        <p:spPr>
          <a:xfrm>
            <a:off x="5940152" y="1738427"/>
            <a:ext cx="0" cy="2884566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21D1DA56-53F8-8547-A4DA-A08C3731BFFA}"/>
              </a:ext>
            </a:extLst>
          </p:cNvPr>
          <p:cNvSpPr txBox="1">
            <a:spLocks/>
          </p:cNvSpPr>
          <p:nvPr/>
        </p:nvSpPr>
        <p:spPr>
          <a:xfrm>
            <a:off x="6083922" y="1378387"/>
            <a:ext cx="2952574" cy="360040"/>
          </a:xfrm>
          <a:prstGeom prst="rect">
            <a:avLst/>
          </a:prstGeom>
        </p:spPr>
        <p:txBody>
          <a:bodyPr vert="horz"/>
          <a:lstStyle>
            <a:lvl1pPr marL="257175" indent="-2571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8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1pPr>
            <a:lvl2pPr marL="557213" indent="-214313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6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2pPr>
            <a:lvl3pPr marL="8572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5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3pPr>
            <a:lvl4pPr marL="12001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35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4pPr>
            <a:lvl5pPr marL="1543050" indent="-1714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200" kern="1200">
                <a:solidFill>
                  <a:srgbClr val="666666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GB" dirty="0"/>
              <a:t>Two shakes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B07E23D-058E-7E44-B7A0-575EC8E885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3621" y="1734496"/>
            <a:ext cx="2164112" cy="241561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F2B8C2CD-56B1-2741-826C-2557964513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64044" y="4241743"/>
            <a:ext cx="2420301" cy="782227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8444A995-B0D9-4F43-A07C-5B59E8DBC9FF}"/>
              </a:ext>
            </a:extLst>
          </p:cNvPr>
          <p:cNvSpPr/>
          <p:nvPr/>
        </p:nvSpPr>
        <p:spPr>
          <a:xfrm>
            <a:off x="1115616" y="4731990"/>
            <a:ext cx="1584176" cy="3227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209F7A7D-4EFA-E34F-9193-5CB8DE7C4434}"/>
              </a:ext>
            </a:extLst>
          </p:cNvPr>
          <p:cNvSpPr/>
          <p:nvPr/>
        </p:nvSpPr>
        <p:spPr>
          <a:xfrm>
            <a:off x="4038606" y="4697269"/>
            <a:ext cx="1584176" cy="32275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8209114-9C2B-F143-94C9-78D250F40C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7048" y="1724900"/>
            <a:ext cx="2230631" cy="249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979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0" grpId="0"/>
      <p:bldP spid="17" grpId="0"/>
      <p:bldP spid="23" grpId="0" animBg="1"/>
      <p:bldP spid="2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B6408-796D-014B-B037-6B8FECF929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Kruskal-Wallis test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A2A8AD-3C1B-5A49-98A7-0801D68D07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Alternative to the One-Factor Between-Participants ANOVA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Appropriate if you have a design with three or more independent groups (and no repeated measures)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93021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8C0E1D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 2: Text Only">
  <a:themeElements>
    <a:clrScheme name="Custom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52B1E"/>
      </a:hlink>
      <a:folHlink>
        <a:srgbClr val="D52B1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44246</TotalTime>
  <Words>1733</Words>
  <Application>Microsoft Macintosh PowerPoint</Application>
  <PresentationFormat>On-screen Show (16:9)</PresentationFormat>
  <Paragraphs>542</Paragraphs>
  <Slides>29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Cambria Math</vt:lpstr>
      <vt:lpstr>Lucida Grande</vt:lpstr>
      <vt:lpstr>Office Theme</vt:lpstr>
      <vt:lpstr>Slide 2: Text Only</vt:lpstr>
      <vt:lpstr>Non-parametric tests The Kruskal-Wallis test and Friedman’s ANOVA</vt:lpstr>
      <vt:lpstr>The plan</vt:lpstr>
      <vt:lpstr>Learning objectives</vt:lpstr>
      <vt:lpstr>Part 1</vt:lpstr>
      <vt:lpstr>Assessing the assumption of normality</vt:lpstr>
      <vt:lpstr>Research question</vt:lpstr>
      <vt:lpstr>Data</vt:lpstr>
      <vt:lpstr>Assessing the normality assumption Q-Q plots and Shapiro-Wilk: per group</vt:lpstr>
      <vt:lpstr>Kruskal-Wallis test</vt:lpstr>
      <vt:lpstr>The theory behind the Kruskal-Wallis test</vt:lpstr>
      <vt:lpstr>Kruskal-Wallis test Step 1: Order the dependent variable from smallest to largest</vt:lpstr>
      <vt:lpstr>Kruskal-Wallis test Step 2: Rank the data (smallest =1, second smallest = 2, etc)</vt:lpstr>
      <vt:lpstr>Kruskal-Wallis test Step 3: Sort back into the original groups (e.g. no shakes, one shake, two shakes)</vt:lpstr>
      <vt:lpstr>Kruskal-Wallis test Step 4: Add up the ranks for each group</vt:lpstr>
      <vt:lpstr>Kruskal-Wallis test Step 5: Use these values to calculate the test statistic (H)</vt:lpstr>
      <vt:lpstr>Kruskal-Wallis test Step 5: Use these values to calculate the H statistic</vt:lpstr>
      <vt:lpstr>Kruskal-Wallis test Step 5: Use these values to calculate the H statistic</vt:lpstr>
      <vt:lpstr>Kruskal-Wallis test Step 5: Use these values to calculate the H statistic</vt:lpstr>
      <vt:lpstr>Kruskal-Wallis test Step 5: Use these values to calculate the H statistic</vt:lpstr>
      <vt:lpstr>Kruskal-Wallis test Step 6: Calculate the degrees of freedom</vt:lpstr>
      <vt:lpstr>Running the analysis in R</vt:lpstr>
      <vt:lpstr>Basic code to run the Kruskal-Wallis test </vt:lpstr>
      <vt:lpstr>Output</vt:lpstr>
      <vt:lpstr>Where do the differences lie?</vt:lpstr>
      <vt:lpstr>Where do the differences lie? Output</vt:lpstr>
      <vt:lpstr>Where do the differences lie? Output</vt:lpstr>
      <vt:lpstr>Effect size</vt:lpstr>
      <vt:lpstr>Reporting in APA format</vt:lpstr>
      <vt:lpstr>Reporting in APA format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wendy.gallagher</dc:creator>
  <cp:lastModifiedBy>Atkinson, Amy</cp:lastModifiedBy>
  <cp:revision>1734</cp:revision>
  <cp:lastPrinted>2021-11-16T20:13:28Z</cp:lastPrinted>
  <dcterms:created xsi:type="dcterms:W3CDTF">2011-10-31T13:04:17Z</dcterms:created>
  <dcterms:modified xsi:type="dcterms:W3CDTF">2023-02-14T11:21:37Z</dcterms:modified>
</cp:coreProperties>
</file>